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381" r:id="rId2"/>
    <p:sldId id="410" r:id="rId3"/>
    <p:sldId id="294" r:id="rId4"/>
    <p:sldId id="292" r:id="rId5"/>
    <p:sldId id="279" r:id="rId6"/>
    <p:sldId id="419" r:id="rId7"/>
    <p:sldId id="420" r:id="rId8"/>
    <p:sldId id="416" r:id="rId9"/>
    <p:sldId id="418" r:id="rId10"/>
    <p:sldId id="286" r:id="rId11"/>
    <p:sldId id="371" r:id="rId12"/>
    <p:sldId id="409" r:id="rId13"/>
    <p:sldId id="394" r:id="rId14"/>
    <p:sldId id="395" r:id="rId15"/>
    <p:sldId id="407" r:id="rId16"/>
    <p:sldId id="413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05" r:id="rId31"/>
  </p:sldIdLst>
  <p:sldSz cx="12192000" cy="6858000"/>
  <p:notesSz cx="6858000" cy="9144000"/>
  <p:embeddedFontLst>
    <p:embeddedFont>
      <p:font typeface="Abril Display EB" panose="02000503000000020003" charset="0"/>
      <p:bold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나눔스퀘어" panose="020B0600000101010101" pitchFamily="50" charset="-127"/>
      <p:regular r:id="rId36"/>
    </p:embeddedFont>
    <p:embeddedFont>
      <p:font typeface="나눔스퀘어 Bold" panose="020B0600000101010101" pitchFamily="50" charset="-127"/>
      <p:bold r:id="rId37"/>
    </p:embeddedFont>
    <p:embeddedFont>
      <p:font typeface="나눔스퀘어 ExtraBold" panose="020B0600000101010101" pitchFamily="50" charset="-127"/>
      <p:bold r:id="rId38"/>
    </p:embeddedFont>
    <p:embeddedFont>
      <p:font typeface="나눔스퀘어_ac" panose="020B0600000101010101" pitchFamily="50" charset="-127"/>
      <p:regular r:id="rId39"/>
    </p:embeddedFont>
    <p:embeddedFont>
      <p:font typeface="나눔스퀘어_ac 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예서(호크마교양대학행정실)" initials="장" lastIdx="1" clrIdx="0">
    <p:extLst>
      <p:ext uri="{19B8F6BF-5375-455C-9EA6-DF929625EA0E}">
        <p15:presenceInfo xmlns:p15="http://schemas.microsoft.com/office/powerpoint/2012/main" userId="장예서(호크마교양대학행정실)" providerId="None"/>
      </p:ext>
    </p:extLst>
  </p:cmAuthor>
  <p:cmAuthor id="2" name="이다솔" initials="이" lastIdx="35" clrIdx="1">
    <p:extLst>
      <p:ext uri="{19B8F6BF-5375-455C-9EA6-DF929625EA0E}">
        <p15:presenceInfo xmlns:p15="http://schemas.microsoft.com/office/powerpoint/2012/main" userId="이다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729"/>
    <a:srgbClr val="006600"/>
    <a:srgbClr val="2E7445"/>
    <a:srgbClr val="BB9950"/>
    <a:srgbClr val="D0D8DA"/>
    <a:srgbClr val="BC9A50"/>
    <a:srgbClr val="0000BC"/>
    <a:srgbClr val="988762"/>
    <a:srgbClr val="E7EBE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1" autoAdjust="0"/>
    <p:restoredTop sz="95202" autoAdjust="0"/>
  </p:normalViewPr>
  <p:slideViewPr>
    <p:cSldViewPr snapToGrid="0">
      <p:cViewPr varScale="1">
        <p:scale>
          <a:sx n="78" d="100"/>
          <a:sy n="78" d="100"/>
        </p:scale>
        <p:origin x="3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862757971182065E-2"/>
          <c:y val="0.10886241102024759"/>
          <c:w val="0.91235776237864397"/>
          <c:h val="0.729916106039892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한국 기상산업 시장규모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57-4CB5-985F-376CA199AA3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7-4CB5-985F-376CA199AA3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7-4CB5-985F-376CA199AA3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57-4CB5-985F-376CA199AA3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7-4CB5-985F-376CA199AA3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1997</c:v>
                </c:pt>
                <c:pt idx="1">
                  <c:v>2000</c:v>
                </c:pt>
                <c:pt idx="2">
                  <c:v>2003</c:v>
                </c:pt>
                <c:pt idx="3">
                  <c:v>2006</c:v>
                </c:pt>
                <c:pt idx="4">
                  <c:v>2009</c:v>
                </c:pt>
                <c:pt idx="5">
                  <c:v>2015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4.7</c:v>
                </c:pt>
                <c:pt idx="1">
                  <c:v>46.7</c:v>
                </c:pt>
                <c:pt idx="2">
                  <c:v>84</c:v>
                </c:pt>
                <c:pt idx="3">
                  <c:v>192.6</c:v>
                </c:pt>
                <c:pt idx="4">
                  <c:v>443.3</c:v>
                </c:pt>
                <c:pt idx="5">
                  <c:v>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157-4CB5-985F-376CA199AA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0372368"/>
        <c:axId val="590364464"/>
      </c:barChart>
      <c:catAx>
        <c:axId val="59037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590364464"/>
        <c:crosses val="autoZero"/>
        <c:auto val="1"/>
        <c:lblAlgn val="ctr"/>
        <c:lblOffset val="100"/>
        <c:noMultiLvlLbl val="0"/>
      </c:catAx>
      <c:valAx>
        <c:axId val="5903644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9037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 sz="1400"/>
              <a:t>국내 전체 광고비 시장 규모 </a:t>
            </a:r>
          </a:p>
        </c:rich>
      </c:tx>
      <c:layout>
        <c:manualLayout>
          <c:xMode val="edge"/>
          <c:yMode val="edge"/>
          <c:x val="3.949254211447107E-2"/>
          <c:y val="1.1917314481664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815486249638017E-2"/>
          <c:y val="0.16857490035967726"/>
          <c:w val="0.88662358114594886"/>
          <c:h val="0.60903702687721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D0D8D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0D8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04-4D25-BC2A-F9DB9EF4F7D7}"/>
              </c:ext>
            </c:extLst>
          </c:dPt>
          <c:dPt>
            <c:idx val="1"/>
            <c:invertIfNegative val="0"/>
            <c:bubble3D val="0"/>
            <c:spPr>
              <a:solidFill>
                <a:srgbClr val="D0D8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304-4D25-BC2A-F9DB9EF4F7D7}"/>
              </c:ext>
            </c:extLst>
          </c:dPt>
          <c:dPt>
            <c:idx val="2"/>
            <c:invertIfNegative val="0"/>
            <c:bubble3D val="0"/>
            <c:spPr>
              <a:solidFill>
                <a:srgbClr val="D0D8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304-4D25-BC2A-F9DB9EF4F7D7}"/>
              </c:ext>
            </c:extLst>
          </c:dPt>
          <c:dPt>
            <c:idx val="3"/>
            <c:invertIfNegative val="0"/>
            <c:bubble3D val="0"/>
            <c:spPr>
              <a:solidFill>
                <a:srgbClr val="D0D8D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304-4D25-BC2A-F9DB9EF4F7D7}"/>
              </c:ext>
            </c:extLst>
          </c:dPt>
          <c:dPt>
            <c:idx val="4"/>
            <c:invertIfNegative val="0"/>
            <c:bubble3D val="0"/>
            <c:spPr>
              <a:solidFill>
                <a:srgbClr val="2E74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304-4D25-BC2A-F9DB9EF4F7D7}"/>
              </c:ext>
            </c:extLst>
          </c:dPt>
          <c:dLbls>
            <c:dLbl>
              <c:idx val="3"/>
              <c:tx>
                <c:rich>
                  <a:bodyPr/>
                  <a:lstStyle/>
                  <a:p>
                    <a:r>
                      <a:rPr lang="en-US" altLang="ko-KR"/>
                      <a:t>14,549,536</a:t>
                    </a:r>
                    <a:endParaRPr lang="en-US" altLang="ko-KR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E304-4D25-BC2A-F9DB9EF4F7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2020(E)</c:v>
                </c:pt>
                <c:pt idx="4">
                  <c:v>2021(E)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12753463</c:v>
                </c:pt>
                <c:pt idx="1">
                  <c:v>13755886</c:v>
                </c:pt>
                <c:pt idx="2">
                  <c:v>14426928</c:v>
                </c:pt>
                <c:pt idx="3" formatCode="General">
                  <c:v>14549536</c:v>
                </c:pt>
                <c:pt idx="4">
                  <c:v>15142519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304-4D25-BC2A-F9DB9EF4F7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0372368"/>
        <c:axId val="590364464"/>
      </c:barChart>
      <c:catAx>
        <c:axId val="59037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90364464"/>
        <c:crosses val="autoZero"/>
        <c:auto val="1"/>
        <c:lblAlgn val="ctr"/>
        <c:lblOffset val="100"/>
        <c:noMultiLvlLbl val="0"/>
      </c:catAx>
      <c:valAx>
        <c:axId val="5903644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59037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Bold" panose="020B0600000101010101" pitchFamily="50" charset="-127"/>
          <a:ea typeface="나눔스퀘어 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25481020696525"/>
          <c:y val="0"/>
          <c:w val="0.8487676264351578"/>
          <c:h val="0.7664034287795525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식료품·비주류음료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60세 이상</c:v>
                </c:pt>
                <c:pt idx="1">
                  <c:v>50~59세</c:v>
                </c:pt>
                <c:pt idx="2">
                  <c:v>40~49세</c:v>
                </c:pt>
                <c:pt idx="3">
                  <c:v>39세 이하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21.9</c:v>
                </c:pt>
                <c:pt idx="1">
                  <c:v>14.7</c:v>
                </c:pt>
                <c:pt idx="2">
                  <c:v>14.9</c:v>
                </c:pt>
                <c:pt idx="3">
                  <c:v>12.3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3C-4C3A-B565-CA0A7C6DF0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주거·수도·광열</c:v>
                </c:pt>
              </c:strCache>
            </c:strRef>
          </c:tx>
          <c:spPr>
            <a:solidFill>
              <a:srgbClr val="D6C19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60세 이상</c:v>
                </c:pt>
                <c:pt idx="1">
                  <c:v>50~59세</c:v>
                </c:pt>
                <c:pt idx="2">
                  <c:v>40~49세</c:v>
                </c:pt>
                <c:pt idx="3">
                  <c:v>39세 이하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14.3</c:v>
                </c:pt>
                <c:pt idx="1">
                  <c:v>10.6</c:v>
                </c:pt>
                <c:pt idx="2">
                  <c:v>10.199999999999999</c:v>
                </c:pt>
                <c:pt idx="3">
                  <c:v>13.1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3C-4C3A-B565-CA0A7C6DF0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보건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60세 이상</c:v>
                </c:pt>
                <c:pt idx="1">
                  <c:v>50~59세</c:v>
                </c:pt>
                <c:pt idx="2">
                  <c:v>40~49세</c:v>
                </c:pt>
                <c:pt idx="3">
                  <c:v>39세 이하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14.3</c:v>
                </c:pt>
                <c:pt idx="1">
                  <c:v>9</c:v>
                </c:pt>
                <c:pt idx="2">
                  <c:v>7.2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3C-4C3A-B565-CA0A7C6DF0B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교통</c:v>
                </c:pt>
              </c:strCache>
            </c:strRef>
          </c:tx>
          <c:spPr>
            <a:solidFill>
              <a:srgbClr val="0066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4199724715687E-2"/>
                  <c:y val="-5.5474552032072156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5851401585858102E-2"/>
                      <c:h val="0.112031076232517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5C9-42DB-A914-95EF8B9CBE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60세 이상</c:v>
                </c:pt>
                <c:pt idx="1">
                  <c:v>50~59세</c:v>
                </c:pt>
                <c:pt idx="2">
                  <c:v>40~49세</c:v>
                </c:pt>
                <c:pt idx="3">
                  <c:v>39세 이하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13.2</c:v>
                </c:pt>
                <c:pt idx="2">
                  <c:v>11.7</c:v>
                </c:pt>
                <c:pt idx="3">
                  <c:v>13.1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3C-4C3A-B565-CA0A7C6DF0B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오락·문화</c:v>
                </c:pt>
              </c:strCache>
            </c:strRef>
          </c:tx>
          <c:spPr>
            <a:solidFill>
              <a:srgbClr val="CCCCF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A3C-4C3A-B565-CA0A7C6DF0B0}"/>
              </c:ext>
            </c:extLst>
          </c:dPt>
          <c:dLbls>
            <c:dLbl>
              <c:idx val="0"/>
              <c:layout>
                <c:manualLayout>
                  <c:x val="-1.0361053216315828E-2"/>
                  <c:y val="2.7743828128479831E-3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4.3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838713560725716E-2"/>
                      <c:h val="8.012971435410586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A-1A3C-4C3A-B565-CA0A7C6DF0B0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5536217001779617E-2"/>
                      <c:h val="7.458235665823488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1A3C-4C3A-B565-CA0A7C6DF0B0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5536217001779617E-2"/>
                      <c:h val="7.330416041667940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1A3C-4C3A-B565-CA0A7C6DF0B0}"/>
                </c:ext>
              </c:extLst>
            </c:dLbl>
            <c:dLbl>
              <c:idx val="3"/>
              <c:layout>
                <c:manualLayout>
                  <c:x val="-4.6046305200089606E-3"/>
                  <c:y val="-1.734723475976807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4746203237563985E-2"/>
                      <c:h val="7.458235665823488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1A3C-4C3A-B565-CA0A7C6DF0B0}"/>
                </c:ext>
              </c:extLst>
            </c:dLbl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60세 이상</c:v>
                </c:pt>
                <c:pt idx="1">
                  <c:v>50~59세</c:v>
                </c:pt>
                <c:pt idx="2">
                  <c:v>40~49세</c:v>
                </c:pt>
                <c:pt idx="3">
                  <c:v>39세 이하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4.3</c:v>
                </c:pt>
                <c:pt idx="1">
                  <c:v>5.4</c:v>
                </c:pt>
                <c:pt idx="2">
                  <c:v>6.2</c:v>
                </c:pt>
                <c:pt idx="3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3C-4C3A-B565-CA0A7C6DF0B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교육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302496558946003E-3"/>
                  <c:y val="-5.5474552032072156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defRPr>
                    </a:pPr>
                    <a:fld id="{8C08C5D7-00D7-42CE-8140-FAB6DF8587F8}" type="VALUE">
                      <a:rPr lang="en-US" altLang="ko-KR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0555659500282098E-2"/>
                      <c:h val="0.1120310762325178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5C9-42DB-A914-95EF8B9CBE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60세 이상</c:v>
                </c:pt>
                <c:pt idx="1">
                  <c:v>50~59세</c:v>
                </c:pt>
                <c:pt idx="2">
                  <c:v>40~49세</c:v>
                </c:pt>
                <c:pt idx="3">
                  <c:v>39세 이하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</c:v>
                </c:pt>
                <c:pt idx="1">
                  <c:v>7.6</c:v>
                </c:pt>
                <c:pt idx="2">
                  <c:v>12.1</c:v>
                </c:pt>
                <c:pt idx="3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3C-4C3A-B565-CA0A7C6DF0B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음식·숙박</c:v>
                </c:pt>
              </c:strCache>
            </c:strRef>
          </c:tx>
          <c:spPr>
            <a:solidFill>
              <a:srgbClr val="BB9950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3856924676816505E-2"/>
                      <c:h val="0.112031076232517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5C9-42DB-A914-95EF8B9CBE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60세 이상</c:v>
                </c:pt>
                <c:pt idx="1">
                  <c:v>50~59세</c:v>
                </c:pt>
                <c:pt idx="2">
                  <c:v>40~49세</c:v>
                </c:pt>
                <c:pt idx="3">
                  <c:v>39세 이하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10.1</c:v>
                </c:pt>
                <c:pt idx="1">
                  <c:v>13.8</c:v>
                </c:pt>
                <c:pt idx="2">
                  <c:v>12.8</c:v>
                </c:pt>
                <c:pt idx="3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3C-4C3A-B565-CA0A7C6DF0B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기타*</c:v>
                </c:pt>
              </c:strCache>
            </c:strRef>
          </c:tx>
          <c:spPr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60세 이상</c:v>
                </c:pt>
                <c:pt idx="1">
                  <c:v>50~59세</c:v>
                </c:pt>
                <c:pt idx="2">
                  <c:v>40~49세</c:v>
                </c:pt>
                <c:pt idx="3">
                  <c:v>39세 이하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24.2</c:v>
                </c:pt>
                <c:pt idx="1">
                  <c:v>25.7</c:v>
                </c:pt>
                <c:pt idx="2">
                  <c:v>24.9</c:v>
                </c:pt>
                <c:pt idx="3">
                  <c:v>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3C-4C3A-B565-CA0A7C6DF0B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56438048"/>
        <c:axId val="456439032"/>
      </c:barChart>
      <c:catAx>
        <c:axId val="456438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456439032"/>
        <c:crosses val="autoZero"/>
        <c:auto val="1"/>
        <c:lblAlgn val="ctr"/>
        <c:lblOffset val="100"/>
        <c:noMultiLvlLbl val="0"/>
      </c:catAx>
      <c:valAx>
        <c:axId val="456439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45643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0051189691721722"/>
          <c:w val="0.9859464301340557"/>
          <c:h val="7.49464237748967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Bold" panose="020B0600000101010101" pitchFamily="50" charset="-127"/>
          <a:ea typeface="나눔스퀘어 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76CD8-9CB9-4BD0-AFC3-2D47E0EE9C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9E60349-4656-4475-BE67-FD5E7A6D6EC2}">
      <dgm:prSet phldrT="[텍스트]" custT="1"/>
      <dgm:spPr>
        <a:solidFill>
          <a:srgbClr val="2E7445"/>
        </a:solidFill>
      </dgm:spPr>
      <dgm:t>
        <a:bodyPr/>
        <a:lstStyle/>
        <a:p>
          <a:pPr algn="l" latinLnBrk="1"/>
          <a:r>
            <a:rPr lang="ko-KR" altLang="en-US" sz="1800" spc="-1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 </a:t>
          </a:r>
          <a:r>
            <a:rPr lang="ko-KR" altLang="en-US" sz="12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온화한 기온</a:t>
          </a:r>
          <a:endParaRPr lang="ko-KR" altLang="en-US" sz="1800" spc="-15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89377193-B5EE-4B63-AA00-6A93502A0D3C}" type="parTrans" cxnId="{B913036C-0F70-453A-93C1-816CE4223C0C}">
      <dgm:prSet/>
      <dgm:spPr/>
      <dgm:t>
        <a:bodyPr/>
        <a:lstStyle/>
        <a:p>
          <a:pPr algn="ctr" latinLnBrk="1"/>
          <a:endParaRPr lang="ko-KR" altLang="en-US" sz="1400" spc="-150">
            <a:solidFill>
              <a:schemeClr val="tx1"/>
            </a:solidFill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BF47665C-A58F-4136-9C6B-764D2507B80E}" type="sibTrans" cxnId="{B913036C-0F70-453A-93C1-816CE4223C0C}">
      <dgm:prSet/>
      <dgm:spPr/>
      <dgm:t>
        <a:bodyPr/>
        <a:lstStyle/>
        <a:p>
          <a:pPr algn="ctr" latinLnBrk="1"/>
          <a:endParaRPr lang="ko-KR" altLang="en-US" sz="1400" spc="-150">
            <a:solidFill>
              <a:schemeClr val="tx1"/>
            </a:solidFill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92140C48-B43D-4B74-B2F1-55AA560D2EC2}">
      <dgm:prSet phldrT="[텍스트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 latinLnBrk="1"/>
          <a:r>
            <a:rPr lang="ko-KR" altLang="en-US" sz="1200" spc="-1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소비자 심리의 안정</a:t>
          </a:r>
        </a:p>
      </dgm:t>
    </dgm:pt>
    <dgm:pt modelId="{01C42D90-558E-43B7-B715-62BC359C9372}" type="parTrans" cxnId="{430722B2-6970-4B6E-977D-F694C63AFC75}">
      <dgm:prSet/>
      <dgm:spPr/>
      <dgm:t>
        <a:bodyPr/>
        <a:lstStyle/>
        <a:p>
          <a:pPr algn="ctr" latinLnBrk="1"/>
          <a:endParaRPr lang="ko-KR" altLang="en-US" sz="1400" spc="-150">
            <a:solidFill>
              <a:schemeClr val="tx1"/>
            </a:solidFill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FD23001E-3050-4ADB-A7DE-B54740EAC949}" type="sibTrans" cxnId="{430722B2-6970-4B6E-977D-F694C63AFC75}">
      <dgm:prSet/>
      <dgm:spPr/>
      <dgm:t>
        <a:bodyPr/>
        <a:lstStyle/>
        <a:p>
          <a:pPr algn="ctr" latinLnBrk="1"/>
          <a:endParaRPr lang="ko-KR" altLang="en-US" sz="1400" spc="-150">
            <a:solidFill>
              <a:schemeClr val="tx1"/>
            </a:solidFill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E3A5DC7D-AE78-4199-98DD-7E488A5FD3ED}">
      <dgm:prSet phldrT="[텍스트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l" latinLnBrk="1"/>
          <a:r>
            <a:rPr lang="ko-KR" altLang="en-US" sz="1200" spc="-1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낙천적이고 적극적인 성향</a:t>
          </a:r>
        </a:p>
      </dgm:t>
    </dgm:pt>
    <dgm:pt modelId="{E25FC421-10F2-4874-A643-80815BB7EAA6}" type="parTrans" cxnId="{6DCFCAE8-B829-4C3D-80C9-6A423B1FE66E}">
      <dgm:prSet/>
      <dgm:spPr/>
      <dgm:t>
        <a:bodyPr/>
        <a:lstStyle/>
        <a:p>
          <a:pPr algn="ctr" latinLnBrk="1"/>
          <a:endParaRPr lang="ko-KR" altLang="en-US" sz="1400" spc="-150">
            <a:solidFill>
              <a:schemeClr val="tx1"/>
            </a:solidFill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EF0BBC9D-C351-4C45-9BCB-82696EC022EC}" type="sibTrans" cxnId="{6DCFCAE8-B829-4C3D-80C9-6A423B1FE66E}">
      <dgm:prSet/>
      <dgm:spPr/>
      <dgm:t>
        <a:bodyPr/>
        <a:lstStyle/>
        <a:p>
          <a:pPr algn="ctr" latinLnBrk="1"/>
          <a:endParaRPr lang="ko-KR" altLang="en-US" sz="1400" spc="-150">
            <a:solidFill>
              <a:schemeClr val="tx1"/>
            </a:solidFill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F39DDA74-C644-461C-BCDB-9895CA777983}">
      <dgm:prSet phldrT="[텍스트]" custT="1"/>
      <dgm:spPr>
        <a:solidFill>
          <a:srgbClr val="D6C194"/>
        </a:solidFill>
      </dgm:spPr>
      <dgm:t>
        <a:bodyPr/>
        <a:lstStyle/>
        <a:p>
          <a:pPr algn="l" latinLnBrk="1"/>
          <a:r>
            <a:rPr lang="ko-KR" altLang="en-US" sz="1200" spc="-1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소비 욕구 활성화</a:t>
          </a:r>
          <a:endParaRPr lang="ko-KR" altLang="en-US" sz="1800" spc="-150" dirty="0">
            <a:solidFill>
              <a:schemeClr val="tx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F93249D-41F2-4338-8DEA-AF67FD180799}" type="parTrans" cxnId="{F3CB7CE0-729E-4B12-AC9B-4EA64B19D920}">
      <dgm:prSet/>
      <dgm:spPr/>
      <dgm:t>
        <a:bodyPr/>
        <a:lstStyle/>
        <a:p>
          <a:pPr algn="ctr" latinLnBrk="1"/>
          <a:endParaRPr lang="ko-KR" altLang="en-US" sz="1400" spc="-150">
            <a:solidFill>
              <a:schemeClr val="tx1"/>
            </a:solidFill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23F365B2-0E0F-475F-A59B-85B9CCC1226C}" type="sibTrans" cxnId="{F3CB7CE0-729E-4B12-AC9B-4EA64B19D920}">
      <dgm:prSet/>
      <dgm:spPr/>
      <dgm:t>
        <a:bodyPr/>
        <a:lstStyle/>
        <a:p>
          <a:pPr algn="ctr" latinLnBrk="1"/>
          <a:endParaRPr lang="ko-KR" altLang="en-US" sz="1400" spc="-150">
            <a:solidFill>
              <a:schemeClr val="tx1"/>
            </a:solidFill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5D3F8BF3-F499-4381-BB03-07A547EB7C5A}" type="pres">
      <dgm:prSet presAssocID="{2F276CD8-9CB9-4BD0-AFC3-2D47E0EE9C0C}" presName="Name0" presStyleCnt="0">
        <dgm:presLayoutVars>
          <dgm:dir/>
          <dgm:resizeHandles val="exact"/>
        </dgm:presLayoutVars>
      </dgm:prSet>
      <dgm:spPr/>
    </dgm:pt>
    <dgm:pt modelId="{2D067537-9DCB-4512-BF3F-8649364B94AF}" type="pres">
      <dgm:prSet presAssocID="{79E60349-4656-4475-BE67-FD5E7A6D6EC2}" presName="parTxOnly" presStyleLbl="node1" presStyleIdx="0" presStyleCnt="4" custScaleX="72810" custLinFactNeighborX="-320" custLinFactNeighborY="-31831">
        <dgm:presLayoutVars>
          <dgm:bulletEnabled val="1"/>
        </dgm:presLayoutVars>
      </dgm:prSet>
      <dgm:spPr/>
    </dgm:pt>
    <dgm:pt modelId="{FFA5BBE5-2B9E-4D2A-AA96-F17D2356340A}" type="pres">
      <dgm:prSet presAssocID="{BF47665C-A58F-4136-9C6B-764D2507B80E}" presName="parSpace" presStyleCnt="0"/>
      <dgm:spPr/>
    </dgm:pt>
    <dgm:pt modelId="{BA7C3551-1B4A-4832-A587-35419D581C1E}" type="pres">
      <dgm:prSet presAssocID="{92140C48-B43D-4B74-B2F1-55AA560D2EC2}" presName="parTxOnly" presStyleLbl="node1" presStyleIdx="1" presStyleCnt="4">
        <dgm:presLayoutVars>
          <dgm:bulletEnabled val="1"/>
        </dgm:presLayoutVars>
      </dgm:prSet>
      <dgm:spPr/>
    </dgm:pt>
    <dgm:pt modelId="{DD497BBE-D374-47BE-B958-5A2E87892EFC}" type="pres">
      <dgm:prSet presAssocID="{FD23001E-3050-4ADB-A7DE-B54740EAC949}" presName="parSpace" presStyleCnt="0"/>
      <dgm:spPr/>
    </dgm:pt>
    <dgm:pt modelId="{D3CD5708-A4E5-43C3-AB9D-8DDACA4B6B5E}" type="pres">
      <dgm:prSet presAssocID="{E3A5DC7D-AE78-4199-98DD-7E488A5FD3ED}" presName="parTxOnly" presStyleLbl="node1" presStyleIdx="2" presStyleCnt="4" custLinFactNeighborX="-58841" custLinFactNeighborY="1705">
        <dgm:presLayoutVars>
          <dgm:bulletEnabled val="1"/>
        </dgm:presLayoutVars>
      </dgm:prSet>
      <dgm:spPr/>
    </dgm:pt>
    <dgm:pt modelId="{A584011D-A459-4DCB-A1C2-B8A6737698F1}" type="pres">
      <dgm:prSet presAssocID="{EF0BBC9D-C351-4C45-9BCB-82696EC022EC}" presName="parSpace" presStyleCnt="0"/>
      <dgm:spPr/>
    </dgm:pt>
    <dgm:pt modelId="{CF25971B-C4EA-496E-B68A-52052E7C78BC}" type="pres">
      <dgm:prSet presAssocID="{F39DDA74-C644-461C-BCDB-9895CA777983}" presName="parTxOnly" presStyleLbl="node1" presStyleIdx="3" presStyleCnt="4" custScaleX="69520" custLinFactNeighborX="-29592">
        <dgm:presLayoutVars>
          <dgm:bulletEnabled val="1"/>
        </dgm:presLayoutVars>
      </dgm:prSet>
      <dgm:spPr/>
    </dgm:pt>
  </dgm:ptLst>
  <dgm:cxnLst>
    <dgm:cxn modelId="{9C026612-FB88-45F9-99B1-DDD0F1F6E2ED}" type="presOf" srcId="{79E60349-4656-4475-BE67-FD5E7A6D6EC2}" destId="{2D067537-9DCB-4512-BF3F-8649364B94AF}" srcOrd="0" destOrd="0" presId="urn:microsoft.com/office/officeart/2005/8/layout/hChevron3"/>
    <dgm:cxn modelId="{7136C14A-2986-4807-BFEB-CBAC7BB1A4AE}" type="presOf" srcId="{F39DDA74-C644-461C-BCDB-9895CA777983}" destId="{CF25971B-C4EA-496E-B68A-52052E7C78BC}" srcOrd="0" destOrd="0" presId="urn:microsoft.com/office/officeart/2005/8/layout/hChevron3"/>
    <dgm:cxn modelId="{B913036C-0F70-453A-93C1-816CE4223C0C}" srcId="{2F276CD8-9CB9-4BD0-AFC3-2D47E0EE9C0C}" destId="{79E60349-4656-4475-BE67-FD5E7A6D6EC2}" srcOrd="0" destOrd="0" parTransId="{89377193-B5EE-4B63-AA00-6A93502A0D3C}" sibTransId="{BF47665C-A58F-4136-9C6B-764D2507B80E}"/>
    <dgm:cxn modelId="{1DBB756E-2FAE-4FFB-9160-41BA6985B900}" type="presOf" srcId="{92140C48-B43D-4B74-B2F1-55AA560D2EC2}" destId="{BA7C3551-1B4A-4832-A587-35419D581C1E}" srcOrd="0" destOrd="0" presId="urn:microsoft.com/office/officeart/2005/8/layout/hChevron3"/>
    <dgm:cxn modelId="{430722B2-6970-4B6E-977D-F694C63AFC75}" srcId="{2F276CD8-9CB9-4BD0-AFC3-2D47E0EE9C0C}" destId="{92140C48-B43D-4B74-B2F1-55AA560D2EC2}" srcOrd="1" destOrd="0" parTransId="{01C42D90-558E-43B7-B715-62BC359C9372}" sibTransId="{FD23001E-3050-4ADB-A7DE-B54740EAC949}"/>
    <dgm:cxn modelId="{77A7E5CA-FCA6-464E-A2B4-682289A2EE46}" type="presOf" srcId="{2F276CD8-9CB9-4BD0-AFC3-2D47E0EE9C0C}" destId="{5D3F8BF3-F499-4381-BB03-07A547EB7C5A}" srcOrd="0" destOrd="0" presId="urn:microsoft.com/office/officeart/2005/8/layout/hChevron3"/>
    <dgm:cxn modelId="{19150CD2-A5D1-4BF2-BC1D-FDF74D846AD5}" type="presOf" srcId="{E3A5DC7D-AE78-4199-98DD-7E488A5FD3ED}" destId="{D3CD5708-A4E5-43C3-AB9D-8DDACA4B6B5E}" srcOrd="0" destOrd="0" presId="urn:microsoft.com/office/officeart/2005/8/layout/hChevron3"/>
    <dgm:cxn modelId="{F3CB7CE0-729E-4B12-AC9B-4EA64B19D920}" srcId="{2F276CD8-9CB9-4BD0-AFC3-2D47E0EE9C0C}" destId="{F39DDA74-C644-461C-BCDB-9895CA777983}" srcOrd="3" destOrd="0" parTransId="{FF93249D-41F2-4338-8DEA-AF67FD180799}" sibTransId="{23F365B2-0E0F-475F-A59B-85B9CCC1226C}"/>
    <dgm:cxn modelId="{6DCFCAE8-B829-4C3D-80C9-6A423B1FE66E}" srcId="{2F276CD8-9CB9-4BD0-AFC3-2D47E0EE9C0C}" destId="{E3A5DC7D-AE78-4199-98DD-7E488A5FD3ED}" srcOrd="2" destOrd="0" parTransId="{E25FC421-10F2-4874-A643-80815BB7EAA6}" sibTransId="{EF0BBC9D-C351-4C45-9BCB-82696EC022EC}"/>
    <dgm:cxn modelId="{0836E920-74FE-410B-8D49-6220892DD8B2}" type="presParOf" srcId="{5D3F8BF3-F499-4381-BB03-07A547EB7C5A}" destId="{2D067537-9DCB-4512-BF3F-8649364B94AF}" srcOrd="0" destOrd="0" presId="urn:microsoft.com/office/officeart/2005/8/layout/hChevron3"/>
    <dgm:cxn modelId="{8A449B7A-FDDC-49D8-82AF-CA4462B72878}" type="presParOf" srcId="{5D3F8BF3-F499-4381-BB03-07A547EB7C5A}" destId="{FFA5BBE5-2B9E-4D2A-AA96-F17D2356340A}" srcOrd="1" destOrd="0" presId="urn:microsoft.com/office/officeart/2005/8/layout/hChevron3"/>
    <dgm:cxn modelId="{88ECD77E-1747-44D3-B619-9216F84B1F21}" type="presParOf" srcId="{5D3F8BF3-F499-4381-BB03-07A547EB7C5A}" destId="{BA7C3551-1B4A-4832-A587-35419D581C1E}" srcOrd="2" destOrd="0" presId="urn:microsoft.com/office/officeart/2005/8/layout/hChevron3"/>
    <dgm:cxn modelId="{07D85D77-51BE-469C-A3E6-DE2A6E2FFD12}" type="presParOf" srcId="{5D3F8BF3-F499-4381-BB03-07A547EB7C5A}" destId="{DD497BBE-D374-47BE-B958-5A2E87892EFC}" srcOrd="3" destOrd="0" presId="urn:microsoft.com/office/officeart/2005/8/layout/hChevron3"/>
    <dgm:cxn modelId="{011F45B0-7D60-4BF3-8603-1ADA0A2437BA}" type="presParOf" srcId="{5D3F8BF3-F499-4381-BB03-07A547EB7C5A}" destId="{D3CD5708-A4E5-43C3-AB9D-8DDACA4B6B5E}" srcOrd="4" destOrd="0" presId="urn:microsoft.com/office/officeart/2005/8/layout/hChevron3"/>
    <dgm:cxn modelId="{0557FC83-47FB-439E-8A6E-430EF26F0594}" type="presParOf" srcId="{5D3F8BF3-F499-4381-BB03-07A547EB7C5A}" destId="{A584011D-A459-4DCB-A1C2-B8A6737698F1}" srcOrd="5" destOrd="0" presId="urn:microsoft.com/office/officeart/2005/8/layout/hChevron3"/>
    <dgm:cxn modelId="{DD270199-F0D2-4912-A036-E2FEDDE24417}" type="presParOf" srcId="{5D3F8BF3-F499-4381-BB03-07A547EB7C5A}" destId="{CF25971B-C4EA-496E-B68A-52052E7C78B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67537-9DCB-4512-BF3F-8649364B94AF}">
      <dsp:nvSpPr>
        <dsp:cNvPr id="0" name=""/>
        <dsp:cNvSpPr/>
      </dsp:nvSpPr>
      <dsp:spPr>
        <a:xfrm>
          <a:off x="218" y="0"/>
          <a:ext cx="1287977" cy="233279"/>
        </a:xfrm>
        <a:prstGeom prst="homePlate">
          <a:avLst/>
        </a:prstGeom>
        <a:solidFill>
          <a:srgbClr val="2E74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spc="-1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 </a:t>
          </a:r>
          <a:r>
            <a:rPr lang="ko-KR" altLang="en-US" sz="1200" kern="12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온화한 기온</a:t>
          </a:r>
          <a:endParaRPr lang="ko-KR" altLang="en-US" sz="1800" kern="1200" spc="-15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18" y="0"/>
        <a:ext cx="1229657" cy="233279"/>
      </dsp:txXfrm>
    </dsp:sp>
    <dsp:sp modelId="{BA7C3551-1B4A-4832-A587-35419D581C1E}">
      <dsp:nvSpPr>
        <dsp:cNvPr id="0" name=""/>
        <dsp:cNvSpPr/>
      </dsp:nvSpPr>
      <dsp:spPr>
        <a:xfrm>
          <a:off x="935537" y="0"/>
          <a:ext cx="1768956" cy="233279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spc="-1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소비자 심리의 안정</a:t>
          </a:r>
        </a:p>
      </dsp:txBody>
      <dsp:txXfrm>
        <a:off x="1052177" y="0"/>
        <a:ext cx="1535677" cy="233279"/>
      </dsp:txXfrm>
    </dsp:sp>
    <dsp:sp modelId="{D3CD5708-A4E5-43C3-AB9D-8DDACA4B6B5E}">
      <dsp:nvSpPr>
        <dsp:cNvPr id="0" name=""/>
        <dsp:cNvSpPr/>
      </dsp:nvSpPr>
      <dsp:spPr>
        <a:xfrm>
          <a:off x="2142527" y="0"/>
          <a:ext cx="1768956" cy="233279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spc="-1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낙천적이고 적극적인 성향</a:t>
          </a:r>
        </a:p>
      </dsp:txBody>
      <dsp:txXfrm>
        <a:off x="2259167" y="0"/>
        <a:ext cx="1535677" cy="233279"/>
      </dsp:txXfrm>
    </dsp:sp>
    <dsp:sp modelId="{CF25971B-C4EA-496E-B68A-52052E7C78BC}">
      <dsp:nvSpPr>
        <dsp:cNvPr id="0" name=""/>
        <dsp:cNvSpPr/>
      </dsp:nvSpPr>
      <dsp:spPr>
        <a:xfrm>
          <a:off x="3661173" y="0"/>
          <a:ext cx="1229778" cy="233279"/>
        </a:xfrm>
        <a:prstGeom prst="chevron">
          <a:avLst/>
        </a:prstGeom>
        <a:solidFill>
          <a:srgbClr val="D6C19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spc="-15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소비 욕구 활성화</a:t>
          </a:r>
          <a:endParaRPr lang="ko-KR" altLang="en-US" sz="1800" kern="1200" spc="-150" dirty="0">
            <a:solidFill>
              <a:schemeClr val="tx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777813" y="0"/>
        <a:ext cx="996499" cy="23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E36E4-7487-4BB6-977A-65B707AB58D3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7B336-AFF0-44FC-A02A-CF7B62DEB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8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ByFdv8k04gBYl3pEwerZEFteFN7YgoWc?usp=shar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E014-C405-471E-A6A2-3C1EA73604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987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디자인이 심심해서 아이콘 같은 거 넣어주면 좋을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BDF1D-5C07-41CD-8FD8-6C9387CEFB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03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Train,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r>
              <a:rPr lang="ko-KR" altLang="en-US" dirty="0"/>
              <a:t> 데이터의 경우 설명이 너무 끌어질 거 같아 생략하겠습니다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BDF1D-5C07-41CD-8FD8-6C9387CEFB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13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/>
              <a:t>LGBM, </a:t>
            </a:r>
            <a:r>
              <a:rPr lang="en-US" altLang="ko-KR" sz="1200" b="1" dirty="0" err="1"/>
              <a:t>Catboost</a:t>
            </a:r>
            <a:r>
              <a:rPr lang="en-US" altLang="ko-KR" sz="1200" b="1" dirty="0"/>
              <a:t>, DNN, LSTM </a:t>
            </a:r>
            <a:r>
              <a:rPr lang="ko-KR" altLang="en-US" sz="1200" b="1" dirty="0"/>
              <a:t>선정</a:t>
            </a:r>
            <a:r>
              <a:rPr lang="en-US" altLang="ko-KR" sz="1200" b="1" dirty="0"/>
              <a:t>=&gt; 4</a:t>
            </a:r>
            <a:r>
              <a:rPr lang="ko-KR" altLang="en-US" sz="1200" b="1" dirty="0"/>
              <a:t>개로 </a:t>
            </a:r>
            <a:r>
              <a:rPr lang="en-US" altLang="ko-KR" sz="1200" b="1" dirty="0"/>
              <a:t>Ensemble(</a:t>
            </a:r>
            <a:r>
              <a:rPr lang="ko-KR" altLang="en-US" sz="1200" b="1" dirty="0"/>
              <a:t>앙상블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시도</a:t>
            </a:r>
          </a:p>
          <a:p>
            <a:endParaRPr lang="en-US" altLang="ko-KR" dirty="0"/>
          </a:p>
          <a:p>
            <a:pPr algn="ctr"/>
            <a:r>
              <a:rPr lang="en-US" altLang="ko-KR" sz="1200" b="1" dirty="0">
                <a:solidFill>
                  <a:srgbClr val="003AFB"/>
                </a:solidFill>
                <a:highlight>
                  <a:srgbClr val="FFFF00"/>
                </a:highlight>
              </a:rPr>
              <a:t>Code</a:t>
            </a:r>
            <a:r>
              <a:rPr lang="ko-KR" altLang="en-US" sz="1200" b="1" dirty="0">
                <a:solidFill>
                  <a:srgbClr val="003AFB"/>
                </a:solidFill>
                <a:highlight>
                  <a:srgbClr val="FFFF00"/>
                </a:highlight>
              </a:rPr>
              <a:t>보고 숫자 업데이트 부탁드립니다</a:t>
            </a:r>
            <a:r>
              <a:rPr lang="en-US" altLang="ko-KR" sz="1200" b="1" dirty="0">
                <a:solidFill>
                  <a:srgbClr val="003AFB"/>
                </a:solidFill>
                <a:highlight>
                  <a:srgbClr val="FFFF00"/>
                </a:highlight>
              </a:rPr>
              <a:t>!</a:t>
            </a:r>
          </a:p>
          <a:p>
            <a:pPr algn="ctr"/>
            <a:r>
              <a:rPr lang="ko-KR" altLang="en-US" sz="1200" b="1" dirty="0">
                <a:solidFill>
                  <a:srgbClr val="003AFB"/>
                </a:solidFill>
                <a:highlight>
                  <a:srgbClr val="FFFF00"/>
                </a:highlight>
              </a:rPr>
              <a:t>참조코드</a:t>
            </a:r>
            <a:r>
              <a:rPr lang="en-US" altLang="ko-KR" sz="1200" b="1" dirty="0">
                <a:solidFill>
                  <a:srgbClr val="003AFB"/>
                </a:solidFill>
                <a:highlight>
                  <a:srgbClr val="FFFF00"/>
                </a:highlight>
              </a:rPr>
              <a:t>_</a:t>
            </a:r>
            <a:r>
              <a:rPr lang="ko-KR" altLang="en-US" sz="1200" b="1" dirty="0" err="1">
                <a:solidFill>
                  <a:srgbClr val="003AFB"/>
                </a:solidFill>
                <a:highlight>
                  <a:srgbClr val="FFFF00"/>
                </a:highlight>
                <a:hlinkClick r:id="rId3"/>
              </a:rPr>
              <a:t>머신러닝</a:t>
            </a:r>
            <a:r>
              <a:rPr lang="en-US" altLang="ko-KR" sz="1200" b="1" dirty="0">
                <a:solidFill>
                  <a:srgbClr val="003AFB"/>
                </a:solidFill>
                <a:highlight>
                  <a:srgbClr val="FFFF00"/>
                </a:highlight>
                <a:hlinkClick r:id="rId3"/>
              </a:rPr>
              <a:t>https://colab.research.google.com/drive/1ByFdv8k04gBYl3pEwerZEFteFN7YgoWc?usp=sharing</a:t>
            </a:r>
            <a:r>
              <a:rPr lang="en-US" altLang="ko-KR" sz="1200" b="1" dirty="0">
                <a:solidFill>
                  <a:srgbClr val="003AFB"/>
                </a:solidFill>
                <a:highlight>
                  <a:srgbClr val="FFFF00"/>
                </a:highlight>
              </a:rPr>
              <a:t> </a:t>
            </a:r>
          </a:p>
          <a:p>
            <a:pPr algn="ctr"/>
            <a:endParaRPr lang="en-US" altLang="ko-KR" sz="1200" b="1" dirty="0">
              <a:solidFill>
                <a:srgbClr val="003AFB"/>
              </a:solidFill>
              <a:highlight>
                <a:srgbClr val="FFFF00"/>
              </a:highlight>
            </a:endParaRPr>
          </a:p>
          <a:p>
            <a:pPr algn="ctr"/>
            <a:r>
              <a:rPr lang="ko-KR" altLang="en-US" sz="1200" b="1" dirty="0">
                <a:solidFill>
                  <a:srgbClr val="003AFB"/>
                </a:solidFill>
                <a:highlight>
                  <a:srgbClr val="FFFF00"/>
                </a:highlight>
              </a:rPr>
              <a:t>참조코드</a:t>
            </a:r>
            <a:r>
              <a:rPr lang="en-US" altLang="ko-KR" sz="1200" b="1" dirty="0">
                <a:solidFill>
                  <a:srgbClr val="003AFB"/>
                </a:solidFill>
                <a:highlight>
                  <a:srgbClr val="FFFF00"/>
                </a:highlight>
              </a:rPr>
              <a:t>_DNN</a:t>
            </a:r>
          </a:p>
          <a:p>
            <a:pPr algn="ctr"/>
            <a:r>
              <a:rPr lang="en-US" altLang="ko-KR" sz="1200" b="1" dirty="0">
                <a:solidFill>
                  <a:srgbClr val="003AFB"/>
                </a:solidFill>
                <a:highlight>
                  <a:srgbClr val="FFFF00"/>
                </a:highlight>
              </a:rPr>
              <a:t>https://colab.research.google.com/drive/1IYwhtPIk1zHOe5IiRXg0wM8yxdOIxS7R?usp=sharing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E014-C405-471E-A6A2-3C1EA73604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232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B1FD4-D09E-48BD-B5B7-34B98426818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9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03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98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634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54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B1FD4-D09E-48BD-B5B7-34B9842681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627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60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841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02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92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E014-C405-471E-A6A2-3C1EA73604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E014-C405-471E-A6A2-3C1EA736041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6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E014-C405-471E-A6A2-3C1EA73604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2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E014-C405-471E-A6A2-3C1EA73604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1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E014-C405-471E-A6A2-3C1EA73604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919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47B336-AFF0-44FC-A02A-CF7B62DEB9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6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910A4-2E68-482D-88B7-80EEF4978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717E5C-E409-402D-B988-409450E8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43EB5-8092-492C-8CD1-64842E05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55FBB-150C-4BF3-B176-F0622492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C71FA-F4CB-4DB2-B8A0-81F9F975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134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3FC64-4D54-40F8-B2A4-7B61673B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14DD48-A90D-400F-B20D-78F1821F3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81AB9-08A2-4E84-9F25-C631EDD2F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CF68E-12BB-40FB-9EDB-D54EEFC1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81AF0-094B-42C1-BDD5-5F8182CC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5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90CBBD-7151-4AD9-8C84-BC2B41EC2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12CBE6-703A-43A2-B73B-76BEA1D3F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4A09F-42CA-49FF-8B3B-862F96FA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19BDE-4A7E-4C0D-8D15-10CABB49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4EF49-B901-4A8A-B998-1E311EE7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5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51F0C-BAB9-42C8-B7B2-D1AB2B1D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640F5-6C26-4E69-80D2-01B109893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A40394-A207-424D-AEE0-C0E5B613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393E6-E9C1-46A7-970F-645744BB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8C734-7EA4-4B2F-85E8-0CC2B3A4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01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EB5E8-511E-45C5-BC08-FED88E89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8CE736-DB1E-4E6E-8525-02A4673C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409CCB-EA6E-4E3F-9092-37E48FA6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EF178-FEA6-45D5-B24B-71BB8DD6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5C2FF-2D09-435E-B53E-896B0A4A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4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C1090-B349-4009-9E88-1743D2EA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9B13E-73EB-45A0-B147-5F59377E6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9A8BA-529A-43CE-B131-13F30A41C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602D2-F5A3-47D3-A54D-85C54DD5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6D27D-AE07-4341-AE08-DAAA690C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921A2A-DD4D-4318-BA5F-3D72A970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2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CF823-B9B3-4410-A8A7-352CB82ED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83242D-A19D-4AC9-A8F5-57B0F00BC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2085B5-FF86-4DAD-AB01-EB7757E8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3E788E-6BD3-4BC9-9845-02B8E4F06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EE3CD5-D21D-4CCA-B7A6-070901095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38D97B-7BCF-4ECC-BE77-AE8B6181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29AD6D-A448-47FA-A0D0-4533D60C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204BB7-6332-4EB9-85AF-74D10BA1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1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78BFC-2E7D-46D1-A891-7FD2721B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5393F5-EEC7-4B79-88BA-E9315B9C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AA31D6-C677-4A05-942B-46DF56162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9D3714-4A69-4249-93C2-8EDE0ACD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38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E3F067-0670-4D1F-8452-E84ECF1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1272D0-C835-4F24-88AF-9A4FBBBD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75958D-1A2F-44E0-8F5A-2DD4CADD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9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2129F-6BB9-460F-9581-16A59054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A920B-CD15-458A-8C87-FDF9791AC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529D68-B88E-4753-8FB5-2779C6985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8875E-52FD-4A07-94D3-28CD6924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CC7A38-9084-4CC4-8901-C13103F1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C9AA0-8313-41F4-BE89-8DB07B7E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67C45-B310-493D-A50D-A62F48EE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ECDEE7-66B9-4ED2-8765-D9870911F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9D9A1A-8753-41EE-B792-F65DCE212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E394D4-8009-42D5-85BE-0013BE1E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6AE506-E8E3-4570-B6DA-D877E864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9E29C-6B4D-4FA4-AAA3-1EA1EB20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4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9962AF-E989-4168-990D-67D82B6B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8BCDA0-0991-4C21-BE50-77B4B6C3A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64932-33BC-4326-81C8-B24C7C9C5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45EDE-D9E9-4846-BC02-8D8C00BB5E8E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4D6ED-E66E-4891-AC44-F8359A8F2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20E1-995B-4F8A-8B59-15AB63C7B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AB0B-2BCD-4AB2-AFC8-2AFCB1D5C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4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10" Type="http://schemas.openxmlformats.org/officeDocument/2006/relationships/image" Target="../media/image43.sv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3" Type="http://schemas.openxmlformats.org/officeDocument/2006/relationships/image" Target="../media/image51.jp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19" Type="http://schemas.openxmlformats.org/officeDocument/2006/relationships/image" Target="../media/image66.png"/><Relationship Id="rId4" Type="http://schemas.openxmlformats.org/officeDocument/2006/relationships/image" Target="../media/image52.jpg"/><Relationship Id="rId9" Type="http://schemas.openxmlformats.org/officeDocument/2006/relationships/image" Target="../media/image56.png"/><Relationship Id="rId14" Type="http://schemas.openxmlformats.org/officeDocument/2006/relationships/image" Target="../media/image61.svg"/><Relationship Id="rId22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.xml"/><Relationship Id="rId4" Type="http://schemas.openxmlformats.org/officeDocument/2006/relationships/chart" Target="../charts/chart1.xml"/><Relationship Id="rId9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hart" Target="../charts/chart2.xml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svg"/><Relationship Id="rId10" Type="http://schemas.openxmlformats.org/officeDocument/2006/relationships/chart" Target="../charts/chart3.xml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2">
            <a:extLst>
              <a:ext uri="{FF2B5EF4-FFF2-40B4-BE49-F238E27FC236}">
                <a16:creationId xmlns:a16="http://schemas.microsoft.com/office/drawing/2014/main" id="{DD7D1AD2-8525-48DC-B722-162B514537BF}"/>
              </a:ext>
            </a:extLst>
          </p:cNvPr>
          <p:cNvSpPr txBox="1"/>
          <p:nvPr/>
        </p:nvSpPr>
        <p:spPr>
          <a:xfrm>
            <a:off x="381000" y="966768"/>
            <a:ext cx="11430000" cy="248391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200" kern="0" spc="-867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광고</a:t>
            </a:r>
            <a:endParaRPr lang="en-US" altLang="ko-KR" sz="9200" kern="0" spc="-867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400" kern="0" spc="-867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 씨 </a:t>
            </a:r>
            <a:r>
              <a:rPr lang="ko-KR" altLang="en-US" sz="4400" kern="0" spc="-867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  따른  </a:t>
            </a:r>
            <a:r>
              <a:rPr lang="ko-KR" altLang="en-US" sz="4400" kern="0" spc="-867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 단  별  맞춤  </a:t>
            </a:r>
            <a:r>
              <a:rPr lang="ko-KR" altLang="en-US" sz="4400" kern="0" spc="-867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   </a:t>
            </a:r>
            <a:r>
              <a:rPr lang="ko-KR" altLang="en-US" sz="4400" kern="0" spc="-867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 </a:t>
            </a:r>
            <a:r>
              <a:rPr lang="ko-KR" altLang="en-US" sz="4400" kern="0" spc="-8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부터</a:t>
            </a:r>
            <a:r>
              <a:rPr lang="ko-KR" altLang="en-US" sz="4400" kern="0" spc="-867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게 시</a:t>
            </a:r>
            <a:r>
              <a:rPr lang="ko-KR" altLang="en-US" sz="4400" kern="0" spc="-8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까지</a:t>
            </a:r>
            <a:endParaRPr 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671BD4-B9C2-49F6-B12C-C684DADBD414}"/>
              </a:ext>
            </a:extLst>
          </p:cNvPr>
          <p:cNvGrpSpPr/>
          <p:nvPr/>
        </p:nvGrpSpPr>
        <p:grpSpPr>
          <a:xfrm>
            <a:off x="2032000" y="1060129"/>
            <a:ext cx="1168400" cy="1173996"/>
            <a:chOff x="4389120" y="1691295"/>
            <a:chExt cx="3776642" cy="377664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545335-43FD-46E6-842B-6BD41988F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20" y="1691295"/>
              <a:ext cx="3776642" cy="37766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135F83-B6D2-4832-851C-29FC45AA9F3F}"/>
                </a:ext>
              </a:extLst>
            </p:cNvPr>
            <p:cNvSpPr txBox="1"/>
            <p:nvPr/>
          </p:nvSpPr>
          <p:spPr>
            <a:xfrm>
              <a:off x="5725380" y="3348040"/>
              <a:ext cx="2169222" cy="128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AD</a:t>
              </a:r>
              <a:endPara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0" name="Object 46">
            <a:extLst>
              <a:ext uri="{FF2B5EF4-FFF2-40B4-BE49-F238E27FC236}">
                <a16:creationId xmlns:a16="http://schemas.microsoft.com/office/drawing/2014/main" id="{66CDE207-94A4-4A9D-A629-D1BBDA351069}"/>
              </a:ext>
            </a:extLst>
          </p:cNvPr>
          <p:cNvSpPr txBox="1"/>
          <p:nvPr/>
        </p:nvSpPr>
        <p:spPr>
          <a:xfrm>
            <a:off x="4252478" y="4515562"/>
            <a:ext cx="3719294" cy="104895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93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Wake-Up</a:t>
            </a:r>
          </a:p>
          <a:p>
            <a:pPr algn="ctr"/>
            <a:endParaRPr 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김도영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김도현 </a:t>
            </a:r>
            <a:r>
              <a:rPr lang="ko-KR" altLang="en-US" sz="18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이다솔</a:t>
            </a:r>
            <a:endParaRPr lang="en-US" altLang="ko-KR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이세령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장예서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조신형</a:t>
            </a:r>
            <a:endParaRPr 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A0142-00C8-4619-ADB5-DC1A87BD8A5D}"/>
              </a:ext>
            </a:extLst>
          </p:cNvPr>
          <p:cNvSpPr/>
          <p:nvPr/>
        </p:nvSpPr>
        <p:spPr>
          <a:xfrm>
            <a:off x="203200" y="177800"/>
            <a:ext cx="11785600" cy="6451600"/>
          </a:xfrm>
          <a:prstGeom prst="rect">
            <a:avLst/>
          </a:prstGeom>
          <a:noFill/>
          <a:ln w="28575" cap="rnd">
            <a:gradFill flip="none" rotWithShape="1">
              <a:gsLst>
                <a:gs pos="0">
                  <a:srgbClr val="092729"/>
                </a:gs>
                <a:gs pos="97000">
                  <a:srgbClr val="BC9A50"/>
                </a:gs>
              </a:gsLst>
              <a:lin ang="2700000" scaled="1"/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678400"/>
                      <a:gd name="connsiteY0" fmla="*/ 0 h 9677400"/>
                      <a:gd name="connsiteX1" fmla="*/ 412496 w 17678400"/>
                      <a:gd name="connsiteY1" fmla="*/ 0 h 9677400"/>
                      <a:gd name="connsiteX2" fmla="*/ 471424 w 17678400"/>
                      <a:gd name="connsiteY2" fmla="*/ 0 h 9677400"/>
                      <a:gd name="connsiteX3" fmla="*/ 1414272 w 17678400"/>
                      <a:gd name="connsiteY3" fmla="*/ 0 h 9677400"/>
                      <a:gd name="connsiteX4" fmla="*/ 1826768 w 17678400"/>
                      <a:gd name="connsiteY4" fmla="*/ 0 h 9677400"/>
                      <a:gd name="connsiteX5" fmla="*/ 2239264 w 17678400"/>
                      <a:gd name="connsiteY5" fmla="*/ 0 h 9677400"/>
                      <a:gd name="connsiteX6" fmla="*/ 3182112 w 17678400"/>
                      <a:gd name="connsiteY6" fmla="*/ 0 h 9677400"/>
                      <a:gd name="connsiteX7" fmla="*/ 3417824 w 17678400"/>
                      <a:gd name="connsiteY7" fmla="*/ 0 h 9677400"/>
                      <a:gd name="connsiteX8" fmla="*/ 4360672 w 17678400"/>
                      <a:gd name="connsiteY8" fmla="*/ 0 h 9677400"/>
                      <a:gd name="connsiteX9" fmla="*/ 5303520 w 17678400"/>
                      <a:gd name="connsiteY9" fmla="*/ 0 h 9677400"/>
                      <a:gd name="connsiteX10" fmla="*/ 5892800 w 17678400"/>
                      <a:gd name="connsiteY10" fmla="*/ 0 h 9677400"/>
                      <a:gd name="connsiteX11" fmla="*/ 6835648 w 17678400"/>
                      <a:gd name="connsiteY11" fmla="*/ 0 h 9677400"/>
                      <a:gd name="connsiteX12" fmla="*/ 7248144 w 17678400"/>
                      <a:gd name="connsiteY12" fmla="*/ 0 h 9677400"/>
                      <a:gd name="connsiteX13" fmla="*/ 7660640 w 17678400"/>
                      <a:gd name="connsiteY13" fmla="*/ 0 h 9677400"/>
                      <a:gd name="connsiteX14" fmla="*/ 8426704 w 17678400"/>
                      <a:gd name="connsiteY14" fmla="*/ 0 h 9677400"/>
                      <a:gd name="connsiteX15" fmla="*/ 8839200 w 17678400"/>
                      <a:gd name="connsiteY15" fmla="*/ 0 h 9677400"/>
                      <a:gd name="connsiteX16" fmla="*/ 9782048 w 17678400"/>
                      <a:gd name="connsiteY16" fmla="*/ 0 h 9677400"/>
                      <a:gd name="connsiteX17" fmla="*/ 10724896 w 17678400"/>
                      <a:gd name="connsiteY17" fmla="*/ 0 h 9677400"/>
                      <a:gd name="connsiteX18" fmla="*/ 11314176 w 17678400"/>
                      <a:gd name="connsiteY18" fmla="*/ 0 h 9677400"/>
                      <a:gd name="connsiteX19" fmla="*/ 11726672 w 17678400"/>
                      <a:gd name="connsiteY19" fmla="*/ 0 h 9677400"/>
                      <a:gd name="connsiteX20" fmla="*/ 11785600 w 17678400"/>
                      <a:gd name="connsiteY20" fmla="*/ 0 h 9677400"/>
                      <a:gd name="connsiteX21" fmla="*/ 12021312 w 17678400"/>
                      <a:gd name="connsiteY21" fmla="*/ 0 h 9677400"/>
                      <a:gd name="connsiteX22" fmla="*/ 12257024 w 17678400"/>
                      <a:gd name="connsiteY22" fmla="*/ 0 h 9677400"/>
                      <a:gd name="connsiteX23" fmla="*/ 12669520 w 17678400"/>
                      <a:gd name="connsiteY23" fmla="*/ 0 h 9677400"/>
                      <a:gd name="connsiteX24" fmla="*/ 13612368 w 17678400"/>
                      <a:gd name="connsiteY24" fmla="*/ 0 h 9677400"/>
                      <a:gd name="connsiteX25" fmla="*/ 14201648 w 17678400"/>
                      <a:gd name="connsiteY25" fmla="*/ 0 h 9677400"/>
                      <a:gd name="connsiteX26" fmla="*/ 14614144 w 17678400"/>
                      <a:gd name="connsiteY26" fmla="*/ 0 h 9677400"/>
                      <a:gd name="connsiteX27" fmla="*/ 14673072 w 17678400"/>
                      <a:gd name="connsiteY27" fmla="*/ 0 h 9677400"/>
                      <a:gd name="connsiteX28" fmla="*/ 14732000 w 17678400"/>
                      <a:gd name="connsiteY28" fmla="*/ 0 h 9677400"/>
                      <a:gd name="connsiteX29" fmla="*/ 15498064 w 17678400"/>
                      <a:gd name="connsiteY29" fmla="*/ 0 h 9677400"/>
                      <a:gd name="connsiteX30" fmla="*/ 15733776 w 17678400"/>
                      <a:gd name="connsiteY30" fmla="*/ 0 h 9677400"/>
                      <a:gd name="connsiteX31" fmla="*/ 16676624 w 17678400"/>
                      <a:gd name="connsiteY31" fmla="*/ 0 h 9677400"/>
                      <a:gd name="connsiteX32" fmla="*/ 17089120 w 17678400"/>
                      <a:gd name="connsiteY32" fmla="*/ 0 h 9677400"/>
                      <a:gd name="connsiteX33" fmla="*/ 17148048 w 17678400"/>
                      <a:gd name="connsiteY33" fmla="*/ 0 h 9677400"/>
                      <a:gd name="connsiteX34" fmla="*/ 17678400 w 17678400"/>
                      <a:gd name="connsiteY34" fmla="*/ 0 h 9677400"/>
                      <a:gd name="connsiteX35" fmla="*/ 17678400 w 17678400"/>
                      <a:gd name="connsiteY35" fmla="*/ 375711 h 9677400"/>
                      <a:gd name="connsiteX36" fmla="*/ 17678400 w 17678400"/>
                      <a:gd name="connsiteY36" fmla="*/ 944970 h 9677400"/>
                      <a:gd name="connsiteX37" fmla="*/ 17678400 w 17678400"/>
                      <a:gd name="connsiteY37" fmla="*/ 1707776 h 9677400"/>
                      <a:gd name="connsiteX38" fmla="*/ 17678400 w 17678400"/>
                      <a:gd name="connsiteY38" fmla="*/ 2083487 h 9677400"/>
                      <a:gd name="connsiteX39" fmla="*/ 17678400 w 17678400"/>
                      <a:gd name="connsiteY39" fmla="*/ 2749520 h 9677400"/>
                      <a:gd name="connsiteX40" fmla="*/ 17678400 w 17678400"/>
                      <a:gd name="connsiteY40" fmla="*/ 3125231 h 9677400"/>
                      <a:gd name="connsiteX41" fmla="*/ 17678400 w 17678400"/>
                      <a:gd name="connsiteY41" fmla="*/ 3694490 h 9677400"/>
                      <a:gd name="connsiteX42" fmla="*/ 17678400 w 17678400"/>
                      <a:gd name="connsiteY42" fmla="*/ 4360523 h 9677400"/>
                      <a:gd name="connsiteX43" fmla="*/ 17678400 w 17678400"/>
                      <a:gd name="connsiteY43" fmla="*/ 4639459 h 9677400"/>
                      <a:gd name="connsiteX44" fmla="*/ 17678400 w 17678400"/>
                      <a:gd name="connsiteY44" fmla="*/ 4918396 h 9677400"/>
                      <a:gd name="connsiteX45" fmla="*/ 17678400 w 17678400"/>
                      <a:gd name="connsiteY45" fmla="*/ 5681203 h 9677400"/>
                      <a:gd name="connsiteX46" fmla="*/ 17678400 w 17678400"/>
                      <a:gd name="connsiteY46" fmla="*/ 6250462 h 9677400"/>
                      <a:gd name="connsiteX47" fmla="*/ 17678400 w 17678400"/>
                      <a:gd name="connsiteY47" fmla="*/ 6529399 h 9677400"/>
                      <a:gd name="connsiteX48" fmla="*/ 17678400 w 17678400"/>
                      <a:gd name="connsiteY48" fmla="*/ 7098658 h 9677400"/>
                      <a:gd name="connsiteX49" fmla="*/ 17678400 w 17678400"/>
                      <a:gd name="connsiteY49" fmla="*/ 7861464 h 9677400"/>
                      <a:gd name="connsiteX50" fmla="*/ 17678400 w 17678400"/>
                      <a:gd name="connsiteY50" fmla="*/ 8333949 h 9677400"/>
                      <a:gd name="connsiteX51" fmla="*/ 17678400 w 17678400"/>
                      <a:gd name="connsiteY51" fmla="*/ 8806434 h 9677400"/>
                      <a:gd name="connsiteX52" fmla="*/ 17678400 w 17678400"/>
                      <a:gd name="connsiteY52" fmla="*/ 9677400 h 9677400"/>
                      <a:gd name="connsiteX53" fmla="*/ 16912336 w 17678400"/>
                      <a:gd name="connsiteY53" fmla="*/ 9677400 h 9677400"/>
                      <a:gd name="connsiteX54" fmla="*/ 16323056 w 17678400"/>
                      <a:gd name="connsiteY54" fmla="*/ 9677400 h 9677400"/>
                      <a:gd name="connsiteX55" fmla="*/ 15380208 w 17678400"/>
                      <a:gd name="connsiteY55" fmla="*/ 9677400 h 9677400"/>
                      <a:gd name="connsiteX56" fmla="*/ 14967712 w 17678400"/>
                      <a:gd name="connsiteY56" fmla="*/ 9677400 h 9677400"/>
                      <a:gd name="connsiteX57" fmla="*/ 14732000 w 17678400"/>
                      <a:gd name="connsiteY57" fmla="*/ 9677400 h 9677400"/>
                      <a:gd name="connsiteX58" fmla="*/ 14142720 w 17678400"/>
                      <a:gd name="connsiteY58" fmla="*/ 9677400 h 9677400"/>
                      <a:gd name="connsiteX59" fmla="*/ 13376656 w 17678400"/>
                      <a:gd name="connsiteY59" fmla="*/ 9677400 h 9677400"/>
                      <a:gd name="connsiteX60" fmla="*/ 12433808 w 17678400"/>
                      <a:gd name="connsiteY60" fmla="*/ 9677400 h 9677400"/>
                      <a:gd name="connsiteX61" fmla="*/ 11667744 w 17678400"/>
                      <a:gd name="connsiteY61" fmla="*/ 9677400 h 9677400"/>
                      <a:gd name="connsiteX62" fmla="*/ 10724896 w 17678400"/>
                      <a:gd name="connsiteY62" fmla="*/ 9677400 h 9677400"/>
                      <a:gd name="connsiteX63" fmla="*/ 9958832 w 17678400"/>
                      <a:gd name="connsiteY63" fmla="*/ 9677400 h 9677400"/>
                      <a:gd name="connsiteX64" fmla="*/ 9723120 w 17678400"/>
                      <a:gd name="connsiteY64" fmla="*/ 9677400 h 9677400"/>
                      <a:gd name="connsiteX65" fmla="*/ 8957056 w 17678400"/>
                      <a:gd name="connsiteY65" fmla="*/ 9677400 h 9677400"/>
                      <a:gd name="connsiteX66" fmla="*/ 8544560 w 17678400"/>
                      <a:gd name="connsiteY66" fmla="*/ 9677400 h 9677400"/>
                      <a:gd name="connsiteX67" fmla="*/ 8308848 w 17678400"/>
                      <a:gd name="connsiteY67" fmla="*/ 9677400 h 9677400"/>
                      <a:gd name="connsiteX68" fmla="*/ 8249920 w 17678400"/>
                      <a:gd name="connsiteY68" fmla="*/ 9677400 h 9677400"/>
                      <a:gd name="connsiteX69" fmla="*/ 8014208 w 17678400"/>
                      <a:gd name="connsiteY69" fmla="*/ 9677400 h 9677400"/>
                      <a:gd name="connsiteX70" fmla="*/ 7778496 w 17678400"/>
                      <a:gd name="connsiteY70" fmla="*/ 9677400 h 9677400"/>
                      <a:gd name="connsiteX71" fmla="*/ 7189216 w 17678400"/>
                      <a:gd name="connsiteY71" fmla="*/ 9677400 h 9677400"/>
                      <a:gd name="connsiteX72" fmla="*/ 6599936 w 17678400"/>
                      <a:gd name="connsiteY72" fmla="*/ 9677400 h 9677400"/>
                      <a:gd name="connsiteX73" fmla="*/ 6187440 w 17678400"/>
                      <a:gd name="connsiteY73" fmla="*/ 9677400 h 9677400"/>
                      <a:gd name="connsiteX74" fmla="*/ 5244592 w 17678400"/>
                      <a:gd name="connsiteY74" fmla="*/ 9677400 h 9677400"/>
                      <a:gd name="connsiteX75" fmla="*/ 5008880 w 17678400"/>
                      <a:gd name="connsiteY75" fmla="*/ 9677400 h 9677400"/>
                      <a:gd name="connsiteX76" fmla="*/ 4066032 w 17678400"/>
                      <a:gd name="connsiteY76" fmla="*/ 9677400 h 9677400"/>
                      <a:gd name="connsiteX77" fmla="*/ 3830320 w 17678400"/>
                      <a:gd name="connsiteY77" fmla="*/ 9677400 h 9677400"/>
                      <a:gd name="connsiteX78" fmla="*/ 3064256 w 17678400"/>
                      <a:gd name="connsiteY78" fmla="*/ 9677400 h 9677400"/>
                      <a:gd name="connsiteX79" fmla="*/ 2121408 w 17678400"/>
                      <a:gd name="connsiteY79" fmla="*/ 9677400 h 9677400"/>
                      <a:gd name="connsiteX80" fmla="*/ 2062480 w 17678400"/>
                      <a:gd name="connsiteY80" fmla="*/ 9677400 h 9677400"/>
                      <a:gd name="connsiteX81" fmla="*/ 1119632 w 17678400"/>
                      <a:gd name="connsiteY81" fmla="*/ 9677400 h 9677400"/>
                      <a:gd name="connsiteX82" fmla="*/ 0 w 17678400"/>
                      <a:gd name="connsiteY82" fmla="*/ 9677400 h 9677400"/>
                      <a:gd name="connsiteX83" fmla="*/ 0 w 17678400"/>
                      <a:gd name="connsiteY83" fmla="*/ 9398463 h 9677400"/>
                      <a:gd name="connsiteX84" fmla="*/ 0 w 17678400"/>
                      <a:gd name="connsiteY84" fmla="*/ 8925978 h 9677400"/>
                      <a:gd name="connsiteX85" fmla="*/ 0 w 17678400"/>
                      <a:gd name="connsiteY85" fmla="*/ 8356720 h 9677400"/>
                      <a:gd name="connsiteX86" fmla="*/ 0 w 17678400"/>
                      <a:gd name="connsiteY86" fmla="*/ 7981009 h 9677400"/>
                      <a:gd name="connsiteX87" fmla="*/ 0 w 17678400"/>
                      <a:gd name="connsiteY87" fmla="*/ 7314976 h 9677400"/>
                      <a:gd name="connsiteX88" fmla="*/ 0 w 17678400"/>
                      <a:gd name="connsiteY88" fmla="*/ 6552169 h 9677400"/>
                      <a:gd name="connsiteX89" fmla="*/ 0 w 17678400"/>
                      <a:gd name="connsiteY89" fmla="*/ 6079684 h 9677400"/>
                      <a:gd name="connsiteX90" fmla="*/ 0 w 17678400"/>
                      <a:gd name="connsiteY90" fmla="*/ 5316877 h 9677400"/>
                      <a:gd name="connsiteX91" fmla="*/ 0 w 17678400"/>
                      <a:gd name="connsiteY91" fmla="*/ 4747619 h 9677400"/>
                      <a:gd name="connsiteX92" fmla="*/ 0 w 17678400"/>
                      <a:gd name="connsiteY92" fmla="*/ 3984812 h 9677400"/>
                      <a:gd name="connsiteX93" fmla="*/ 0 w 17678400"/>
                      <a:gd name="connsiteY93" fmla="*/ 3222005 h 9677400"/>
                      <a:gd name="connsiteX94" fmla="*/ 0 w 17678400"/>
                      <a:gd name="connsiteY94" fmla="*/ 2846294 h 9677400"/>
                      <a:gd name="connsiteX95" fmla="*/ 0 w 17678400"/>
                      <a:gd name="connsiteY95" fmla="*/ 2373809 h 9677400"/>
                      <a:gd name="connsiteX96" fmla="*/ 0 w 17678400"/>
                      <a:gd name="connsiteY96" fmla="*/ 1804550 h 9677400"/>
                      <a:gd name="connsiteX97" fmla="*/ 0 w 17678400"/>
                      <a:gd name="connsiteY97" fmla="*/ 1235292 h 9677400"/>
                      <a:gd name="connsiteX98" fmla="*/ 0 w 17678400"/>
                      <a:gd name="connsiteY98" fmla="*/ 569259 h 9677400"/>
                      <a:gd name="connsiteX99" fmla="*/ 0 w 17678400"/>
                      <a:gd name="connsiteY99" fmla="*/ 0 h 9677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</a:cxnLst>
                    <a:rect l="l" t="t" r="r" b="b"/>
                    <a:pathLst>
                      <a:path w="17678400" h="9677400" extrusionOk="0">
                        <a:moveTo>
                          <a:pt x="0" y="0"/>
                        </a:moveTo>
                        <a:cubicBezTo>
                          <a:pt x="185661" y="-27972"/>
                          <a:pt x="276125" y="37367"/>
                          <a:pt x="412496" y="0"/>
                        </a:cubicBezTo>
                        <a:cubicBezTo>
                          <a:pt x="548867" y="-37367"/>
                          <a:pt x="450133" y="4801"/>
                          <a:pt x="471424" y="0"/>
                        </a:cubicBezTo>
                        <a:cubicBezTo>
                          <a:pt x="492715" y="-4801"/>
                          <a:pt x="1127679" y="28770"/>
                          <a:pt x="1414272" y="0"/>
                        </a:cubicBezTo>
                        <a:cubicBezTo>
                          <a:pt x="1700865" y="-28770"/>
                          <a:pt x="1682091" y="47416"/>
                          <a:pt x="1826768" y="0"/>
                        </a:cubicBezTo>
                        <a:cubicBezTo>
                          <a:pt x="1971445" y="-47416"/>
                          <a:pt x="2103437" y="12692"/>
                          <a:pt x="2239264" y="0"/>
                        </a:cubicBezTo>
                        <a:cubicBezTo>
                          <a:pt x="2375091" y="-12692"/>
                          <a:pt x="2728319" y="12151"/>
                          <a:pt x="3182112" y="0"/>
                        </a:cubicBezTo>
                        <a:cubicBezTo>
                          <a:pt x="3635905" y="-12151"/>
                          <a:pt x="3302409" y="6933"/>
                          <a:pt x="3417824" y="0"/>
                        </a:cubicBezTo>
                        <a:cubicBezTo>
                          <a:pt x="3533239" y="-6933"/>
                          <a:pt x="4053709" y="54592"/>
                          <a:pt x="4360672" y="0"/>
                        </a:cubicBezTo>
                        <a:cubicBezTo>
                          <a:pt x="4667635" y="-54592"/>
                          <a:pt x="5100031" y="98767"/>
                          <a:pt x="5303520" y="0"/>
                        </a:cubicBezTo>
                        <a:cubicBezTo>
                          <a:pt x="5507009" y="-98767"/>
                          <a:pt x="5631945" y="4842"/>
                          <a:pt x="5892800" y="0"/>
                        </a:cubicBezTo>
                        <a:cubicBezTo>
                          <a:pt x="6153655" y="-4842"/>
                          <a:pt x="6404995" y="91509"/>
                          <a:pt x="6835648" y="0"/>
                        </a:cubicBezTo>
                        <a:cubicBezTo>
                          <a:pt x="7266301" y="-91509"/>
                          <a:pt x="7148780" y="29920"/>
                          <a:pt x="7248144" y="0"/>
                        </a:cubicBezTo>
                        <a:cubicBezTo>
                          <a:pt x="7347508" y="-29920"/>
                          <a:pt x="7503161" y="41236"/>
                          <a:pt x="7660640" y="0"/>
                        </a:cubicBezTo>
                        <a:cubicBezTo>
                          <a:pt x="7818119" y="-41236"/>
                          <a:pt x="8129363" y="62612"/>
                          <a:pt x="8426704" y="0"/>
                        </a:cubicBezTo>
                        <a:cubicBezTo>
                          <a:pt x="8724045" y="-62612"/>
                          <a:pt x="8748653" y="9316"/>
                          <a:pt x="8839200" y="0"/>
                        </a:cubicBezTo>
                        <a:cubicBezTo>
                          <a:pt x="8929747" y="-9316"/>
                          <a:pt x="9589995" y="37243"/>
                          <a:pt x="9782048" y="0"/>
                        </a:cubicBezTo>
                        <a:cubicBezTo>
                          <a:pt x="9974101" y="-37243"/>
                          <a:pt x="10442797" y="60087"/>
                          <a:pt x="10724896" y="0"/>
                        </a:cubicBezTo>
                        <a:cubicBezTo>
                          <a:pt x="11006995" y="-60087"/>
                          <a:pt x="11027905" y="31972"/>
                          <a:pt x="11314176" y="0"/>
                        </a:cubicBezTo>
                        <a:cubicBezTo>
                          <a:pt x="11600447" y="-31972"/>
                          <a:pt x="11610304" y="45260"/>
                          <a:pt x="11726672" y="0"/>
                        </a:cubicBezTo>
                        <a:cubicBezTo>
                          <a:pt x="11843040" y="-45260"/>
                          <a:pt x="11757187" y="2454"/>
                          <a:pt x="11785600" y="0"/>
                        </a:cubicBezTo>
                        <a:cubicBezTo>
                          <a:pt x="11814013" y="-2454"/>
                          <a:pt x="11946693" y="20388"/>
                          <a:pt x="12021312" y="0"/>
                        </a:cubicBezTo>
                        <a:cubicBezTo>
                          <a:pt x="12095931" y="-20388"/>
                          <a:pt x="12142809" y="10616"/>
                          <a:pt x="12257024" y="0"/>
                        </a:cubicBezTo>
                        <a:cubicBezTo>
                          <a:pt x="12371239" y="-10616"/>
                          <a:pt x="12502437" y="10656"/>
                          <a:pt x="12669520" y="0"/>
                        </a:cubicBezTo>
                        <a:cubicBezTo>
                          <a:pt x="12836603" y="-10656"/>
                          <a:pt x="13243269" y="58261"/>
                          <a:pt x="13612368" y="0"/>
                        </a:cubicBezTo>
                        <a:cubicBezTo>
                          <a:pt x="13981467" y="-58261"/>
                          <a:pt x="14012338" y="61041"/>
                          <a:pt x="14201648" y="0"/>
                        </a:cubicBezTo>
                        <a:cubicBezTo>
                          <a:pt x="14390958" y="-61041"/>
                          <a:pt x="14501634" y="42404"/>
                          <a:pt x="14614144" y="0"/>
                        </a:cubicBezTo>
                        <a:cubicBezTo>
                          <a:pt x="14726654" y="-42404"/>
                          <a:pt x="14652035" y="3185"/>
                          <a:pt x="14673072" y="0"/>
                        </a:cubicBezTo>
                        <a:cubicBezTo>
                          <a:pt x="14694109" y="-3185"/>
                          <a:pt x="14703479" y="2052"/>
                          <a:pt x="14732000" y="0"/>
                        </a:cubicBezTo>
                        <a:cubicBezTo>
                          <a:pt x="14760521" y="-2052"/>
                          <a:pt x="15229065" y="14879"/>
                          <a:pt x="15498064" y="0"/>
                        </a:cubicBezTo>
                        <a:cubicBezTo>
                          <a:pt x="15767063" y="-14879"/>
                          <a:pt x="15675270" y="16259"/>
                          <a:pt x="15733776" y="0"/>
                        </a:cubicBezTo>
                        <a:cubicBezTo>
                          <a:pt x="15792282" y="-16259"/>
                          <a:pt x="16264575" y="39789"/>
                          <a:pt x="16676624" y="0"/>
                        </a:cubicBezTo>
                        <a:cubicBezTo>
                          <a:pt x="17088673" y="-39789"/>
                          <a:pt x="17001553" y="46220"/>
                          <a:pt x="17089120" y="0"/>
                        </a:cubicBezTo>
                        <a:cubicBezTo>
                          <a:pt x="17176687" y="-46220"/>
                          <a:pt x="17130743" y="1665"/>
                          <a:pt x="17148048" y="0"/>
                        </a:cubicBezTo>
                        <a:cubicBezTo>
                          <a:pt x="17165353" y="-1665"/>
                          <a:pt x="17486425" y="48768"/>
                          <a:pt x="17678400" y="0"/>
                        </a:cubicBezTo>
                        <a:cubicBezTo>
                          <a:pt x="17686562" y="164464"/>
                          <a:pt x="17656995" y="268238"/>
                          <a:pt x="17678400" y="375711"/>
                        </a:cubicBezTo>
                        <a:cubicBezTo>
                          <a:pt x="17699805" y="483184"/>
                          <a:pt x="17624701" y="802604"/>
                          <a:pt x="17678400" y="944970"/>
                        </a:cubicBezTo>
                        <a:cubicBezTo>
                          <a:pt x="17732099" y="1087336"/>
                          <a:pt x="17661513" y="1351607"/>
                          <a:pt x="17678400" y="1707776"/>
                        </a:cubicBezTo>
                        <a:cubicBezTo>
                          <a:pt x="17695287" y="2063945"/>
                          <a:pt x="17658619" y="1958949"/>
                          <a:pt x="17678400" y="2083487"/>
                        </a:cubicBezTo>
                        <a:cubicBezTo>
                          <a:pt x="17698181" y="2208025"/>
                          <a:pt x="17675923" y="2575606"/>
                          <a:pt x="17678400" y="2749520"/>
                        </a:cubicBezTo>
                        <a:cubicBezTo>
                          <a:pt x="17680877" y="2923434"/>
                          <a:pt x="17670233" y="2955478"/>
                          <a:pt x="17678400" y="3125231"/>
                        </a:cubicBezTo>
                        <a:cubicBezTo>
                          <a:pt x="17686567" y="3294984"/>
                          <a:pt x="17664367" y="3490790"/>
                          <a:pt x="17678400" y="3694490"/>
                        </a:cubicBezTo>
                        <a:cubicBezTo>
                          <a:pt x="17692433" y="3898190"/>
                          <a:pt x="17651018" y="4036277"/>
                          <a:pt x="17678400" y="4360523"/>
                        </a:cubicBezTo>
                        <a:cubicBezTo>
                          <a:pt x="17705782" y="4684769"/>
                          <a:pt x="17668035" y="4521876"/>
                          <a:pt x="17678400" y="4639459"/>
                        </a:cubicBezTo>
                        <a:cubicBezTo>
                          <a:pt x="17688765" y="4757042"/>
                          <a:pt x="17671419" y="4782108"/>
                          <a:pt x="17678400" y="4918396"/>
                        </a:cubicBezTo>
                        <a:cubicBezTo>
                          <a:pt x="17685381" y="5054684"/>
                          <a:pt x="17630731" y="5334179"/>
                          <a:pt x="17678400" y="5681203"/>
                        </a:cubicBezTo>
                        <a:cubicBezTo>
                          <a:pt x="17726069" y="6028227"/>
                          <a:pt x="17617992" y="6023777"/>
                          <a:pt x="17678400" y="6250462"/>
                        </a:cubicBezTo>
                        <a:cubicBezTo>
                          <a:pt x="17738808" y="6477147"/>
                          <a:pt x="17651116" y="6409832"/>
                          <a:pt x="17678400" y="6529399"/>
                        </a:cubicBezTo>
                        <a:cubicBezTo>
                          <a:pt x="17705684" y="6648966"/>
                          <a:pt x="17642584" y="6826955"/>
                          <a:pt x="17678400" y="7098658"/>
                        </a:cubicBezTo>
                        <a:cubicBezTo>
                          <a:pt x="17714216" y="7370361"/>
                          <a:pt x="17644134" y="7659227"/>
                          <a:pt x="17678400" y="7861464"/>
                        </a:cubicBezTo>
                        <a:cubicBezTo>
                          <a:pt x="17712666" y="8063701"/>
                          <a:pt x="17636442" y="8145962"/>
                          <a:pt x="17678400" y="8333949"/>
                        </a:cubicBezTo>
                        <a:cubicBezTo>
                          <a:pt x="17720358" y="8521936"/>
                          <a:pt x="17640301" y="8675754"/>
                          <a:pt x="17678400" y="8806434"/>
                        </a:cubicBezTo>
                        <a:cubicBezTo>
                          <a:pt x="17716499" y="8937114"/>
                          <a:pt x="17585771" y="9295841"/>
                          <a:pt x="17678400" y="9677400"/>
                        </a:cubicBezTo>
                        <a:cubicBezTo>
                          <a:pt x="17502306" y="9732541"/>
                          <a:pt x="17200015" y="9591301"/>
                          <a:pt x="16912336" y="9677400"/>
                        </a:cubicBezTo>
                        <a:cubicBezTo>
                          <a:pt x="16624657" y="9763499"/>
                          <a:pt x="16534099" y="9607286"/>
                          <a:pt x="16323056" y="9677400"/>
                        </a:cubicBezTo>
                        <a:cubicBezTo>
                          <a:pt x="16112013" y="9747514"/>
                          <a:pt x="15788857" y="9657765"/>
                          <a:pt x="15380208" y="9677400"/>
                        </a:cubicBezTo>
                        <a:cubicBezTo>
                          <a:pt x="14971559" y="9697035"/>
                          <a:pt x="15145335" y="9672343"/>
                          <a:pt x="14967712" y="9677400"/>
                        </a:cubicBezTo>
                        <a:cubicBezTo>
                          <a:pt x="14790089" y="9682457"/>
                          <a:pt x="14849088" y="9660316"/>
                          <a:pt x="14732000" y="9677400"/>
                        </a:cubicBezTo>
                        <a:cubicBezTo>
                          <a:pt x="14614912" y="9694484"/>
                          <a:pt x="14359318" y="9613949"/>
                          <a:pt x="14142720" y="9677400"/>
                        </a:cubicBezTo>
                        <a:cubicBezTo>
                          <a:pt x="13926122" y="9740851"/>
                          <a:pt x="13601517" y="9647593"/>
                          <a:pt x="13376656" y="9677400"/>
                        </a:cubicBezTo>
                        <a:cubicBezTo>
                          <a:pt x="13151795" y="9707207"/>
                          <a:pt x="12810148" y="9617835"/>
                          <a:pt x="12433808" y="9677400"/>
                        </a:cubicBezTo>
                        <a:cubicBezTo>
                          <a:pt x="12057468" y="9736965"/>
                          <a:pt x="11874460" y="9644261"/>
                          <a:pt x="11667744" y="9677400"/>
                        </a:cubicBezTo>
                        <a:cubicBezTo>
                          <a:pt x="11461028" y="9710539"/>
                          <a:pt x="10955740" y="9675554"/>
                          <a:pt x="10724896" y="9677400"/>
                        </a:cubicBezTo>
                        <a:cubicBezTo>
                          <a:pt x="10494052" y="9679246"/>
                          <a:pt x="10136184" y="9627293"/>
                          <a:pt x="9958832" y="9677400"/>
                        </a:cubicBezTo>
                        <a:cubicBezTo>
                          <a:pt x="9781480" y="9727507"/>
                          <a:pt x="9797531" y="9663640"/>
                          <a:pt x="9723120" y="9677400"/>
                        </a:cubicBezTo>
                        <a:cubicBezTo>
                          <a:pt x="9648709" y="9691160"/>
                          <a:pt x="9129218" y="9625306"/>
                          <a:pt x="8957056" y="9677400"/>
                        </a:cubicBezTo>
                        <a:cubicBezTo>
                          <a:pt x="8784894" y="9729494"/>
                          <a:pt x="8644244" y="9659702"/>
                          <a:pt x="8544560" y="9677400"/>
                        </a:cubicBezTo>
                        <a:cubicBezTo>
                          <a:pt x="8444876" y="9695098"/>
                          <a:pt x="8379106" y="9663228"/>
                          <a:pt x="8308848" y="9677400"/>
                        </a:cubicBezTo>
                        <a:cubicBezTo>
                          <a:pt x="8238590" y="9691572"/>
                          <a:pt x="8278714" y="9677322"/>
                          <a:pt x="8249920" y="9677400"/>
                        </a:cubicBezTo>
                        <a:cubicBezTo>
                          <a:pt x="8221126" y="9677478"/>
                          <a:pt x="8107716" y="9668589"/>
                          <a:pt x="8014208" y="9677400"/>
                        </a:cubicBezTo>
                        <a:cubicBezTo>
                          <a:pt x="7920700" y="9686211"/>
                          <a:pt x="7855518" y="9658911"/>
                          <a:pt x="7778496" y="9677400"/>
                        </a:cubicBezTo>
                        <a:cubicBezTo>
                          <a:pt x="7701474" y="9695889"/>
                          <a:pt x="7334586" y="9623347"/>
                          <a:pt x="7189216" y="9677400"/>
                        </a:cubicBezTo>
                        <a:cubicBezTo>
                          <a:pt x="7043846" y="9731453"/>
                          <a:pt x="6852028" y="9658499"/>
                          <a:pt x="6599936" y="9677400"/>
                        </a:cubicBezTo>
                        <a:cubicBezTo>
                          <a:pt x="6347844" y="9696301"/>
                          <a:pt x="6351835" y="9674209"/>
                          <a:pt x="6187440" y="9677400"/>
                        </a:cubicBezTo>
                        <a:cubicBezTo>
                          <a:pt x="6023045" y="9680591"/>
                          <a:pt x="5443332" y="9613839"/>
                          <a:pt x="5244592" y="9677400"/>
                        </a:cubicBezTo>
                        <a:cubicBezTo>
                          <a:pt x="5045852" y="9740961"/>
                          <a:pt x="5100317" y="9675819"/>
                          <a:pt x="5008880" y="9677400"/>
                        </a:cubicBezTo>
                        <a:cubicBezTo>
                          <a:pt x="4917443" y="9678981"/>
                          <a:pt x="4394403" y="9620168"/>
                          <a:pt x="4066032" y="9677400"/>
                        </a:cubicBezTo>
                        <a:cubicBezTo>
                          <a:pt x="3737661" y="9734632"/>
                          <a:pt x="3907533" y="9664222"/>
                          <a:pt x="3830320" y="9677400"/>
                        </a:cubicBezTo>
                        <a:cubicBezTo>
                          <a:pt x="3753107" y="9690578"/>
                          <a:pt x="3242770" y="9622456"/>
                          <a:pt x="3064256" y="9677400"/>
                        </a:cubicBezTo>
                        <a:cubicBezTo>
                          <a:pt x="2885742" y="9732344"/>
                          <a:pt x="2476948" y="9570685"/>
                          <a:pt x="2121408" y="9677400"/>
                        </a:cubicBezTo>
                        <a:cubicBezTo>
                          <a:pt x="1765868" y="9784115"/>
                          <a:pt x="2084535" y="9676890"/>
                          <a:pt x="2062480" y="9677400"/>
                        </a:cubicBezTo>
                        <a:cubicBezTo>
                          <a:pt x="2040425" y="9677910"/>
                          <a:pt x="1311568" y="9603658"/>
                          <a:pt x="1119632" y="9677400"/>
                        </a:cubicBezTo>
                        <a:cubicBezTo>
                          <a:pt x="927696" y="9751142"/>
                          <a:pt x="378914" y="9578498"/>
                          <a:pt x="0" y="9677400"/>
                        </a:cubicBezTo>
                        <a:cubicBezTo>
                          <a:pt x="-7215" y="9611090"/>
                          <a:pt x="21636" y="9517985"/>
                          <a:pt x="0" y="9398463"/>
                        </a:cubicBezTo>
                        <a:cubicBezTo>
                          <a:pt x="-21636" y="9278941"/>
                          <a:pt x="22403" y="9130096"/>
                          <a:pt x="0" y="8925978"/>
                        </a:cubicBezTo>
                        <a:cubicBezTo>
                          <a:pt x="-22403" y="8721860"/>
                          <a:pt x="6965" y="8546562"/>
                          <a:pt x="0" y="8356720"/>
                        </a:cubicBezTo>
                        <a:cubicBezTo>
                          <a:pt x="-6965" y="8166878"/>
                          <a:pt x="13659" y="8082161"/>
                          <a:pt x="0" y="7981009"/>
                        </a:cubicBezTo>
                        <a:cubicBezTo>
                          <a:pt x="-13659" y="7879857"/>
                          <a:pt x="65184" y="7461919"/>
                          <a:pt x="0" y="7314976"/>
                        </a:cubicBezTo>
                        <a:cubicBezTo>
                          <a:pt x="-65184" y="7168033"/>
                          <a:pt x="74045" y="6870433"/>
                          <a:pt x="0" y="6552169"/>
                        </a:cubicBezTo>
                        <a:cubicBezTo>
                          <a:pt x="-74045" y="6233905"/>
                          <a:pt x="37820" y="6244339"/>
                          <a:pt x="0" y="6079684"/>
                        </a:cubicBezTo>
                        <a:cubicBezTo>
                          <a:pt x="-37820" y="5915029"/>
                          <a:pt x="67526" y="5648398"/>
                          <a:pt x="0" y="5316877"/>
                        </a:cubicBezTo>
                        <a:cubicBezTo>
                          <a:pt x="-67526" y="4985356"/>
                          <a:pt x="28245" y="4919135"/>
                          <a:pt x="0" y="4747619"/>
                        </a:cubicBezTo>
                        <a:cubicBezTo>
                          <a:pt x="-28245" y="4576103"/>
                          <a:pt x="6551" y="4244495"/>
                          <a:pt x="0" y="3984812"/>
                        </a:cubicBezTo>
                        <a:cubicBezTo>
                          <a:pt x="-6551" y="3725129"/>
                          <a:pt x="59808" y="3387366"/>
                          <a:pt x="0" y="3222005"/>
                        </a:cubicBezTo>
                        <a:cubicBezTo>
                          <a:pt x="-59808" y="3056644"/>
                          <a:pt x="29817" y="2958621"/>
                          <a:pt x="0" y="2846294"/>
                        </a:cubicBezTo>
                        <a:cubicBezTo>
                          <a:pt x="-29817" y="2733967"/>
                          <a:pt x="26198" y="2588252"/>
                          <a:pt x="0" y="2373809"/>
                        </a:cubicBezTo>
                        <a:cubicBezTo>
                          <a:pt x="-26198" y="2159367"/>
                          <a:pt x="12150" y="1988678"/>
                          <a:pt x="0" y="1804550"/>
                        </a:cubicBezTo>
                        <a:cubicBezTo>
                          <a:pt x="-12150" y="1620422"/>
                          <a:pt x="12687" y="1436700"/>
                          <a:pt x="0" y="1235292"/>
                        </a:cubicBezTo>
                        <a:cubicBezTo>
                          <a:pt x="-12687" y="1033884"/>
                          <a:pt x="14057" y="704140"/>
                          <a:pt x="0" y="569259"/>
                        </a:cubicBezTo>
                        <a:cubicBezTo>
                          <a:pt x="-14057" y="434378"/>
                          <a:pt x="59183" y="2130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0" name="Object 46">
            <a:extLst>
              <a:ext uri="{FF2B5EF4-FFF2-40B4-BE49-F238E27FC236}">
                <a16:creationId xmlns:a16="http://schemas.microsoft.com/office/drawing/2014/main" id="{D632AAA9-4AB9-4293-A594-5D15FC27128A}"/>
              </a:ext>
            </a:extLst>
          </p:cNvPr>
          <p:cNvSpPr txBox="1"/>
          <p:nvPr/>
        </p:nvSpPr>
        <p:spPr>
          <a:xfrm>
            <a:off x="4252479" y="3663741"/>
            <a:ext cx="3911599" cy="5080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Weather Big Data Contest</a:t>
            </a: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AC8E7C-9617-454C-A14B-042EF4420EF0}"/>
              </a:ext>
            </a:extLst>
          </p:cNvPr>
          <p:cNvSpPr/>
          <p:nvPr/>
        </p:nvSpPr>
        <p:spPr>
          <a:xfrm flipV="1">
            <a:off x="5908925" y="4285121"/>
            <a:ext cx="406400" cy="50800"/>
          </a:xfrm>
          <a:prstGeom prst="rect">
            <a:avLst/>
          </a:prstGeom>
          <a:solidFill>
            <a:srgbClr val="2E7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2E74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01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BAC337-B0A6-4BE2-9A4B-833E60A4F655}"/>
              </a:ext>
            </a:extLst>
          </p:cNvPr>
          <p:cNvSpPr txBox="1"/>
          <p:nvPr/>
        </p:nvSpPr>
        <p:spPr>
          <a:xfrm>
            <a:off x="2404103" y="996561"/>
            <a:ext cx="776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상관계수를 기준으로 선별한 </a:t>
            </a:r>
            <a:r>
              <a:rPr lang="en-US" altLang="ko-KR" sz="16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126</a:t>
            </a:r>
            <a:r>
              <a:rPr lang="ko-KR" altLang="en-US" sz="16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품목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추출하고 날씨 데이터와 병합</a:t>
            </a:r>
            <a:endParaRPr lang="en-US" altLang="ko-KR" sz="1333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DC70BF-59D9-4487-859F-C86C0A2B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b="35078"/>
          <a:stretch/>
        </p:blipFill>
        <p:spPr>
          <a:xfrm>
            <a:off x="2595847" y="1444465"/>
            <a:ext cx="9180618" cy="17145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CED994-6DF4-425E-9A76-7FB443ED05F9}"/>
              </a:ext>
            </a:extLst>
          </p:cNvPr>
          <p:cNvSpPr txBox="1"/>
          <p:nvPr/>
        </p:nvSpPr>
        <p:spPr>
          <a:xfrm>
            <a:off x="2404103" y="3447026"/>
            <a:ext cx="2767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물품별 원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 인코딩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</a:t>
            </a:r>
            <a:endParaRPr lang="en-US" altLang="ko-KR" sz="1333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721593-F005-4FC6-8708-06C2DACCA0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4447" r="72624" b="42664"/>
          <a:stretch/>
        </p:blipFill>
        <p:spPr>
          <a:xfrm>
            <a:off x="2595847" y="3917222"/>
            <a:ext cx="2758471" cy="2429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BA035-2A87-4205-8B73-C69BCA78D97A}"/>
              </a:ext>
            </a:extLst>
          </p:cNvPr>
          <p:cNvSpPr txBox="1"/>
          <p:nvPr/>
        </p:nvSpPr>
        <p:spPr>
          <a:xfrm>
            <a:off x="863599" y="327968"/>
            <a:ext cx="578716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정의와 </a:t>
            </a:r>
            <a:r>
              <a:rPr lang="ko-KR" altLang="en-US" sz="1867" dirty="0" err="1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67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</a:t>
            </a:r>
            <a:r>
              <a:rPr lang="ko-KR" altLang="en-US" sz="1867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867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764655F-1732-4C80-87BE-6A5D359F3E90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D8EA85-C63B-4FC6-B432-C4EAF4B729AF}"/>
              </a:ext>
            </a:extLst>
          </p:cNvPr>
          <p:cNvSpPr/>
          <p:nvPr/>
        </p:nvSpPr>
        <p:spPr>
          <a:xfrm>
            <a:off x="344563" y="1784365"/>
            <a:ext cx="1932469" cy="1832017"/>
          </a:xfrm>
          <a:prstGeom prst="roundRect">
            <a:avLst>
              <a:gd name="adj" fmla="val 0"/>
            </a:avLst>
          </a:prstGeom>
          <a:solidFill>
            <a:srgbClr val="006600"/>
          </a:solidFill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CBD0780-FBCF-4484-ADE8-385A09A032AA}"/>
              </a:ext>
            </a:extLst>
          </p:cNvPr>
          <p:cNvSpPr/>
          <p:nvPr/>
        </p:nvSpPr>
        <p:spPr>
          <a:xfrm>
            <a:off x="446015" y="1977960"/>
            <a:ext cx="1737834" cy="6437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동일 품목 추출</a:t>
            </a:r>
            <a:endParaRPr lang="en-US" altLang="ko-KR" sz="1400" spc="-1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2DBBA58-AA32-4AA8-A734-9DA46CC95131}"/>
              </a:ext>
            </a:extLst>
          </p:cNvPr>
          <p:cNvSpPr/>
          <p:nvPr/>
        </p:nvSpPr>
        <p:spPr>
          <a:xfrm>
            <a:off x="446015" y="2804020"/>
            <a:ext cx="1737834" cy="6145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데이터와 병합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645623-5708-48EE-9799-17EB4A1CD65B}"/>
              </a:ext>
            </a:extLst>
          </p:cNvPr>
          <p:cNvCxnSpPr>
            <a:cxnSpLocks/>
          </p:cNvCxnSpPr>
          <p:nvPr/>
        </p:nvCxnSpPr>
        <p:spPr>
          <a:xfrm>
            <a:off x="1285483" y="3893848"/>
            <a:ext cx="0" cy="54578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0EF31978-A414-43EA-894C-F3F5881DC7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8" t="4447" b="42664"/>
          <a:stretch/>
        </p:blipFill>
        <p:spPr>
          <a:xfrm>
            <a:off x="5353790" y="3917223"/>
            <a:ext cx="6422674" cy="24299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AD5A2A-C03E-4EAD-88D6-7449757A1C53}"/>
              </a:ext>
            </a:extLst>
          </p:cNvPr>
          <p:cNvSpPr txBox="1"/>
          <p:nvPr/>
        </p:nvSpPr>
        <p:spPr>
          <a:xfrm>
            <a:off x="454532" y="622906"/>
            <a:ext cx="9679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데이터의 전처리는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판매량 데이터와 동일한 품목 추출과 병합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물품별 원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 인코딩 순으로 진행되었다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6E33974-E1D9-41C3-AD9F-6E3E56A49F0F}"/>
              </a:ext>
            </a:extLst>
          </p:cNvPr>
          <p:cNvSpPr/>
          <p:nvPr/>
        </p:nvSpPr>
        <p:spPr>
          <a:xfrm>
            <a:off x="343974" y="5114399"/>
            <a:ext cx="1923508" cy="632565"/>
          </a:xfrm>
          <a:prstGeom prst="roundRect">
            <a:avLst>
              <a:gd name="adj" fmla="val 0"/>
            </a:avLst>
          </a:prstGeom>
          <a:solidFill>
            <a:srgbClr val="006600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소분류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Hot Encoding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313D5AD-8EBE-4169-B7AF-19555E489869}"/>
              </a:ext>
            </a:extLst>
          </p:cNvPr>
          <p:cNvSpPr/>
          <p:nvPr/>
        </p:nvSpPr>
        <p:spPr>
          <a:xfrm>
            <a:off x="343341" y="4714687"/>
            <a:ext cx="1913915" cy="368934"/>
          </a:xfrm>
          <a:prstGeom prst="roundRect">
            <a:avLst/>
          </a:prstGeom>
          <a:solidFill>
            <a:srgbClr val="E7EBEC"/>
          </a:solidFill>
          <a:ln>
            <a:solidFill>
              <a:srgbClr val="E7E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spc="-150" dirty="0" err="1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</a:t>
            </a:r>
            <a:r>
              <a:rPr lang="ko-KR" altLang="en-US" spc="-15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5D1EE17-B02C-4770-B539-D37C05D188DF}"/>
              </a:ext>
            </a:extLst>
          </p:cNvPr>
          <p:cNvCxnSpPr>
            <a:cxnSpLocks/>
          </p:cNvCxnSpPr>
          <p:nvPr/>
        </p:nvCxnSpPr>
        <p:spPr>
          <a:xfrm flipH="1">
            <a:off x="11195372" y="1396952"/>
            <a:ext cx="1" cy="187953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5D96BB-F594-4FA8-B1BD-32E727FE8C16}"/>
              </a:ext>
            </a:extLst>
          </p:cNvPr>
          <p:cNvSpPr/>
          <p:nvPr/>
        </p:nvSpPr>
        <p:spPr>
          <a:xfrm>
            <a:off x="3291841" y="3907850"/>
            <a:ext cx="2588110" cy="25096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68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2EA3EA-B121-4EAD-AF88-F0BB52173925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분석과 모델링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선정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6F70280-D7F4-4237-B180-A6B2CE8EA8F8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8143AFC-3B65-4957-AC49-D4FADEDEA2DE}"/>
              </a:ext>
            </a:extLst>
          </p:cNvPr>
          <p:cNvSpPr txBox="1"/>
          <p:nvPr/>
        </p:nvSpPr>
        <p:spPr>
          <a:xfrm>
            <a:off x="738626" y="2348326"/>
            <a:ext cx="2106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spc="-67" dirty="0" err="1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en-US" altLang="ko-KR" sz="2400" kern="0" spc="-67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97D325-09B2-452A-8E8E-D3E6A7058A9B}"/>
              </a:ext>
            </a:extLst>
          </p:cNvPr>
          <p:cNvSpPr txBox="1"/>
          <p:nvPr/>
        </p:nvSpPr>
        <p:spPr>
          <a:xfrm>
            <a:off x="4770153" y="2349885"/>
            <a:ext cx="2698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0" spc="-67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</a:t>
            </a:r>
            <a:r>
              <a:rPr lang="en-US" altLang="ko-KR" sz="2400" kern="0" spc="-67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_ DNN</a:t>
            </a:r>
          </a:p>
          <a:p>
            <a:endParaRPr lang="ko-KR" altLang="en-US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C6D122-A094-497F-BDC1-EDE8ACDFE0DB}"/>
              </a:ext>
            </a:extLst>
          </p:cNvPr>
          <p:cNvSpPr txBox="1"/>
          <p:nvPr/>
        </p:nvSpPr>
        <p:spPr>
          <a:xfrm>
            <a:off x="410436" y="3044128"/>
            <a:ext cx="34036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sz="2000" kern="0" spc="-7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 Regression </a:t>
            </a:r>
            <a:r>
              <a:rPr lang="ko-KR" altLang="en-US" sz="2000" kern="0" spc="-7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계열</a:t>
            </a:r>
            <a:endParaRPr lang="en-US" altLang="ko-KR" sz="2000" kern="0" spc="-7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Linear Regression</a:t>
            </a:r>
          </a:p>
          <a:p>
            <a:r>
              <a:rPr lang="en-US" altLang="ko-KR" sz="2000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Ridge Regression</a:t>
            </a:r>
          </a:p>
          <a:p>
            <a:r>
              <a:rPr lang="en-US" altLang="ko-KR" sz="2000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- Lasso Regression</a:t>
            </a:r>
          </a:p>
          <a:p>
            <a:endParaRPr lang="en-US" altLang="ko-KR" sz="200" kern="0" spc="-73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kern="0" spc="-7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kern="0" spc="-7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sz="2000" kern="0" spc="-7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Boosting </a:t>
            </a:r>
            <a:r>
              <a:rPr lang="ko-KR" altLang="en-US" sz="2000" kern="0" spc="-7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계열</a:t>
            </a:r>
            <a:endParaRPr lang="en-US" altLang="ko-KR" sz="2000" kern="0" spc="-7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- Light GBM</a:t>
            </a:r>
            <a:endParaRPr lang="en-US" altLang="ko-KR" sz="2000" kern="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kern="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en-US" altLang="ko-KR" sz="2000" kern="0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endParaRPr lang="en-US" altLang="ko-KR" sz="2000" kern="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kern="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en-US" altLang="ko-KR" sz="2000" kern="0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CatBoost</a:t>
            </a:r>
            <a:endParaRPr lang="en-US" altLang="ko-KR" sz="2000" kern="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000B53-3652-4320-8E3E-E40A968EC5CB}"/>
              </a:ext>
            </a:extLst>
          </p:cNvPr>
          <p:cNvSpPr txBox="1"/>
          <p:nvPr/>
        </p:nvSpPr>
        <p:spPr>
          <a:xfrm>
            <a:off x="8884844" y="2343540"/>
            <a:ext cx="283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0" spc="-67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</a:t>
            </a:r>
            <a:r>
              <a:rPr lang="en-US" altLang="ko-KR" sz="2400" kern="0" spc="-67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LSTM</a:t>
            </a:r>
          </a:p>
          <a:p>
            <a:endParaRPr lang="ko-KR" altLang="en-US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A8CAD-5153-4BA6-87AB-877BB056F908}"/>
              </a:ext>
            </a:extLst>
          </p:cNvPr>
          <p:cNvSpPr txBox="1"/>
          <p:nvPr/>
        </p:nvSpPr>
        <p:spPr>
          <a:xfrm>
            <a:off x="4350372" y="2820957"/>
            <a:ext cx="3722575" cy="85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sz="1867" kern="0" spc="-7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DNN : </a:t>
            </a:r>
            <a:r>
              <a:rPr lang="ko-KR" altLang="en-US" sz="1867" kern="0" spc="-73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딥러닝의</a:t>
            </a:r>
            <a:r>
              <a:rPr lang="ko-KR" altLang="en-US" sz="1867" kern="0" spc="-7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기본 구조</a:t>
            </a:r>
            <a:endParaRPr lang="en-US" altLang="ko-KR" sz="1867" kern="0" spc="-7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endParaRPr lang="en-US" altLang="ko-KR" sz="1867" kern="0" dirty="0">
              <a:solidFill>
                <a:srgbClr val="092729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2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2CCB73A-6924-430D-9F34-0DBE483AB2C9}"/>
              </a:ext>
            </a:extLst>
          </p:cNvPr>
          <p:cNvSpPr/>
          <p:nvPr/>
        </p:nvSpPr>
        <p:spPr>
          <a:xfrm>
            <a:off x="3910050" y="3201035"/>
            <a:ext cx="892572" cy="892572"/>
          </a:xfrm>
          <a:prstGeom prst="ellipse">
            <a:avLst/>
          </a:prstGeom>
          <a:noFill/>
          <a:ln w="571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layer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0E5FD39-1435-445E-BA2B-B0500879D6CF}"/>
              </a:ext>
            </a:extLst>
          </p:cNvPr>
          <p:cNvSpPr/>
          <p:nvPr/>
        </p:nvSpPr>
        <p:spPr>
          <a:xfrm>
            <a:off x="3910049" y="4269631"/>
            <a:ext cx="934092" cy="892572"/>
          </a:xfrm>
          <a:prstGeom prst="ellipse">
            <a:avLst/>
          </a:prstGeom>
          <a:noFill/>
          <a:ln w="571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endParaRPr lang="ko-KR" altLang="en-US" sz="11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77C66D-885E-46EC-B028-DD9D15A76176}"/>
              </a:ext>
            </a:extLst>
          </p:cNvPr>
          <p:cNvSpPr/>
          <p:nvPr/>
        </p:nvSpPr>
        <p:spPr>
          <a:xfrm>
            <a:off x="3929274" y="5386505"/>
            <a:ext cx="914867" cy="892572"/>
          </a:xfrm>
          <a:prstGeom prst="ellipse">
            <a:avLst/>
          </a:prstGeom>
          <a:noFill/>
          <a:ln w="571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 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endParaRPr lang="ko-KR" altLang="en-US" sz="11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E6908E-59BD-43A9-B17F-3D6936E6A91E}"/>
              </a:ext>
            </a:extLst>
          </p:cNvPr>
          <p:cNvSpPr txBox="1"/>
          <p:nvPr/>
        </p:nvSpPr>
        <p:spPr>
          <a:xfrm>
            <a:off x="8467870" y="2822072"/>
            <a:ext cx="372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 의존 기간을 필요로 하는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시계열 데이터 학습에 적합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시계열 데이터인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 데이터 학습에 적합</a:t>
            </a:r>
            <a:endParaRPr lang="en-US" altLang="ko-KR" kern="0" spc="-7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E7E6A8-7379-477A-AD0B-837718DE65EC}"/>
              </a:ext>
            </a:extLst>
          </p:cNvPr>
          <p:cNvSpPr txBox="1"/>
          <p:nvPr/>
        </p:nvSpPr>
        <p:spPr>
          <a:xfrm>
            <a:off x="5225393" y="3435524"/>
            <a:ext cx="253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134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</a:p>
          <a:p>
            <a:endParaRPr lang="en-US" altLang="ko-KR" kern="0" spc="-73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7D71BD-3F47-4837-A8F4-E638BF9C71C4}"/>
              </a:ext>
            </a:extLst>
          </p:cNvPr>
          <p:cNvSpPr txBox="1"/>
          <p:nvPr/>
        </p:nvSpPr>
        <p:spPr>
          <a:xfrm>
            <a:off x="5208300" y="5367101"/>
            <a:ext cx="340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판매량 예측 모델 </a:t>
            </a:r>
            <a:endParaRPr lang="en-US" altLang="ko-KR" kern="0" spc="-73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: 10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0" spc="-73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언급량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모델 </a:t>
            </a:r>
            <a:endParaRPr lang="en-US" altLang="ko-KR" kern="0" spc="-73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: 1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83C2BF3-15E6-4B15-AD87-1EA7B771F9E2}"/>
              </a:ext>
            </a:extLst>
          </p:cNvPr>
          <p:cNvSpPr/>
          <p:nvPr/>
        </p:nvSpPr>
        <p:spPr>
          <a:xfrm>
            <a:off x="8166858" y="5369699"/>
            <a:ext cx="892572" cy="892572"/>
          </a:xfrm>
          <a:prstGeom prst="ellipse">
            <a:avLst/>
          </a:prstGeom>
          <a:noFill/>
          <a:ln w="571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25BEE17-0262-4E43-9E4C-80E21EA4CFBB}"/>
              </a:ext>
            </a:extLst>
          </p:cNvPr>
          <p:cNvSpPr/>
          <p:nvPr/>
        </p:nvSpPr>
        <p:spPr>
          <a:xfrm>
            <a:off x="8127946" y="4112586"/>
            <a:ext cx="892572" cy="892572"/>
          </a:xfrm>
          <a:prstGeom prst="ellipse">
            <a:avLst/>
          </a:prstGeom>
          <a:noFill/>
          <a:ln w="571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41035-FC8B-457F-99E4-4FF681ADAE87}"/>
              </a:ext>
            </a:extLst>
          </p:cNvPr>
          <p:cNvSpPr txBox="1"/>
          <p:nvPr/>
        </p:nvSpPr>
        <p:spPr>
          <a:xfrm>
            <a:off x="9340290" y="4106810"/>
            <a:ext cx="2538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층의 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LSTM layer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40%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Dropout 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en-US" altLang="ko-KR" kern="0" spc="-73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557886-AC50-4B4C-A0E4-16C0C7D1E588}"/>
              </a:ext>
            </a:extLst>
          </p:cNvPr>
          <p:cNvSpPr txBox="1"/>
          <p:nvPr/>
        </p:nvSpPr>
        <p:spPr>
          <a:xfrm>
            <a:off x="8833458" y="4757173"/>
            <a:ext cx="161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X5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174FC21-2950-49E6-95E2-81E676A27780}"/>
              </a:ext>
            </a:extLst>
          </p:cNvPr>
          <p:cNvSpPr/>
          <p:nvPr/>
        </p:nvSpPr>
        <p:spPr>
          <a:xfrm>
            <a:off x="270562" y="2235336"/>
            <a:ext cx="3169958" cy="4386355"/>
          </a:xfrm>
          <a:prstGeom prst="roundRect">
            <a:avLst/>
          </a:prstGeom>
          <a:noFill/>
          <a:ln w="19050">
            <a:solidFill>
              <a:srgbClr val="BB995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3B7B5A8-ACFA-43FA-BAA0-A6C71C5CEE7C}"/>
              </a:ext>
            </a:extLst>
          </p:cNvPr>
          <p:cNvSpPr/>
          <p:nvPr/>
        </p:nvSpPr>
        <p:spPr>
          <a:xfrm>
            <a:off x="3643935" y="2235336"/>
            <a:ext cx="4047910" cy="4386355"/>
          </a:xfrm>
          <a:prstGeom prst="roundRect">
            <a:avLst/>
          </a:prstGeom>
          <a:noFill/>
          <a:ln w="19050">
            <a:solidFill>
              <a:srgbClr val="BB995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C54E615-66ED-47BE-9BC8-8E77B8B72B59}"/>
              </a:ext>
            </a:extLst>
          </p:cNvPr>
          <p:cNvSpPr/>
          <p:nvPr/>
        </p:nvSpPr>
        <p:spPr>
          <a:xfrm>
            <a:off x="7885038" y="2235336"/>
            <a:ext cx="4036400" cy="4386355"/>
          </a:xfrm>
          <a:prstGeom prst="roundRect">
            <a:avLst/>
          </a:prstGeom>
          <a:noFill/>
          <a:ln w="19050">
            <a:solidFill>
              <a:srgbClr val="BB995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ECE33E-83DC-4523-8F5E-2FCB85708EFC}"/>
              </a:ext>
            </a:extLst>
          </p:cNvPr>
          <p:cNvSpPr txBox="1"/>
          <p:nvPr/>
        </p:nvSpPr>
        <p:spPr>
          <a:xfrm>
            <a:off x="449344" y="1083648"/>
            <a:ext cx="633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000" kern="0" spc="-73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성별〮연령별</a:t>
            </a:r>
            <a:r>
              <a:rPr lang="ko-KR" altLang="en-US" sz="2000" kern="0" spc="-7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판매량을 예측하는 회귀모델</a:t>
            </a:r>
            <a:endParaRPr lang="en-US" altLang="ko-KR" sz="2000" kern="0" spc="-7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2000" kern="0" spc="-7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sz="2000" kern="0" spc="-73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언급량을</a:t>
            </a:r>
            <a:r>
              <a:rPr lang="ko-KR" altLang="en-US" sz="2000" kern="0" spc="-7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예측하는 회귀모델</a:t>
            </a:r>
            <a:endParaRPr lang="ko-KR" altLang="en-US" sz="2000" kern="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E9A7E7C0-A9AC-4C42-A96F-4AD16C9242E7}"/>
              </a:ext>
            </a:extLst>
          </p:cNvPr>
          <p:cNvGrpSpPr/>
          <p:nvPr/>
        </p:nvGrpSpPr>
        <p:grpSpPr>
          <a:xfrm>
            <a:off x="1024470" y="1156385"/>
            <a:ext cx="304800" cy="252811"/>
            <a:chOff x="1255241" y="3772731"/>
            <a:chExt cx="834382" cy="772759"/>
          </a:xfrm>
        </p:grpSpPr>
        <p:pic>
          <p:nvPicPr>
            <p:cNvPr id="62" name="Object 7">
              <a:extLst>
                <a:ext uri="{FF2B5EF4-FFF2-40B4-BE49-F238E27FC236}">
                  <a16:creationId xmlns:a16="http://schemas.microsoft.com/office/drawing/2014/main" id="{EC6FAB80-E7D5-4153-9AB4-9D0C5B2C1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41" y="3772731"/>
              <a:ext cx="834382" cy="772759"/>
            </a:xfrm>
            <a:prstGeom prst="rect">
              <a:avLst/>
            </a:prstGeom>
          </p:spPr>
        </p:pic>
      </p:grpSp>
      <p:grpSp>
        <p:nvGrpSpPr>
          <p:cNvPr id="63" name="그룹 1002">
            <a:extLst>
              <a:ext uri="{FF2B5EF4-FFF2-40B4-BE49-F238E27FC236}">
                <a16:creationId xmlns:a16="http://schemas.microsoft.com/office/drawing/2014/main" id="{426E1ACA-3E15-4C78-8672-D2CDDD838055}"/>
              </a:ext>
            </a:extLst>
          </p:cNvPr>
          <p:cNvGrpSpPr/>
          <p:nvPr/>
        </p:nvGrpSpPr>
        <p:grpSpPr>
          <a:xfrm>
            <a:off x="1024470" y="1637144"/>
            <a:ext cx="304800" cy="252811"/>
            <a:chOff x="1255241" y="3772731"/>
            <a:chExt cx="834382" cy="772759"/>
          </a:xfrm>
        </p:grpSpPr>
        <p:pic>
          <p:nvPicPr>
            <p:cNvPr id="64" name="Object 7">
              <a:extLst>
                <a:ext uri="{FF2B5EF4-FFF2-40B4-BE49-F238E27FC236}">
                  <a16:creationId xmlns:a16="http://schemas.microsoft.com/office/drawing/2014/main" id="{5F5CEA22-946A-4B9C-A9E0-412955E8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41" y="3772731"/>
              <a:ext cx="834382" cy="772759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2B52F7C-F232-4D61-8849-E2A18151EC90}"/>
              </a:ext>
            </a:extLst>
          </p:cNvPr>
          <p:cNvSpPr txBox="1"/>
          <p:nvPr/>
        </p:nvSpPr>
        <p:spPr>
          <a:xfrm>
            <a:off x="7022672" y="1028394"/>
            <a:ext cx="437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정형 데이터이므로</a:t>
            </a:r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 err="1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en-US" altLang="ko-KR" sz="2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 모두 시도</a:t>
            </a:r>
          </a:p>
        </p:txBody>
      </p:sp>
      <p:sp>
        <p:nvSpPr>
          <p:cNvPr id="66" name="Object 15">
            <a:extLst>
              <a:ext uri="{FF2B5EF4-FFF2-40B4-BE49-F238E27FC236}">
                <a16:creationId xmlns:a16="http://schemas.microsoft.com/office/drawing/2014/main" id="{63CC3EF1-3D26-48B4-94B5-EB6D1A72C68F}"/>
              </a:ext>
            </a:extLst>
          </p:cNvPr>
          <p:cNvSpPr txBox="1"/>
          <p:nvPr/>
        </p:nvSpPr>
        <p:spPr>
          <a:xfrm>
            <a:off x="497638" y="669849"/>
            <a:ext cx="5027426" cy="291287"/>
          </a:xfrm>
          <a:prstGeom prst="rect">
            <a:avLst/>
          </a:prstGeom>
          <a:noFill/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 모델</a:t>
            </a:r>
            <a:endParaRPr 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오른쪽 대괄호 66">
            <a:extLst>
              <a:ext uri="{FF2B5EF4-FFF2-40B4-BE49-F238E27FC236}">
                <a16:creationId xmlns:a16="http://schemas.microsoft.com/office/drawing/2014/main" id="{D85E2ABA-EF68-4CE3-8905-17AFB670429C}"/>
              </a:ext>
            </a:extLst>
          </p:cNvPr>
          <p:cNvSpPr/>
          <p:nvPr/>
        </p:nvSpPr>
        <p:spPr>
          <a:xfrm>
            <a:off x="5794441" y="1044190"/>
            <a:ext cx="243694" cy="914795"/>
          </a:xfrm>
          <a:prstGeom prst="rightBracket">
            <a:avLst/>
          </a:prstGeom>
          <a:ln w="28575">
            <a:solidFill>
              <a:srgbClr val="2E7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DAAF427C-AE65-4118-A8A3-1F16C4DD048F}"/>
              </a:ext>
            </a:extLst>
          </p:cNvPr>
          <p:cNvSpPr/>
          <p:nvPr/>
        </p:nvSpPr>
        <p:spPr>
          <a:xfrm rot="5400000">
            <a:off x="6235935" y="1273062"/>
            <a:ext cx="378876" cy="354354"/>
          </a:xfrm>
          <a:prstGeom prst="triangle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85CCEEE8-D85D-4B84-A91C-3502BD7E7F80}"/>
              </a:ext>
            </a:extLst>
          </p:cNvPr>
          <p:cNvSpPr/>
          <p:nvPr/>
        </p:nvSpPr>
        <p:spPr>
          <a:xfrm rot="5400000">
            <a:off x="6445996" y="1286333"/>
            <a:ext cx="378876" cy="354354"/>
          </a:xfrm>
          <a:prstGeom prst="triangle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F4AB56-B2B9-4AB1-B28E-E2CAA22A1B7C}"/>
              </a:ext>
            </a:extLst>
          </p:cNvPr>
          <p:cNvSpPr txBox="1"/>
          <p:nvPr/>
        </p:nvSpPr>
        <p:spPr>
          <a:xfrm>
            <a:off x="9340290" y="5319347"/>
            <a:ext cx="340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판매량 예측 모델 </a:t>
            </a:r>
            <a:endParaRPr lang="en-US" altLang="ko-KR" kern="0" spc="-73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: 10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0" spc="-73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언급량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모델 </a:t>
            </a:r>
            <a:endParaRPr lang="en-US" altLang="ko-KR" kern="0" spc="-73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: 1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4DC61-7B5E-4068-813E-3A4A6530EA51}"/>
              </a:ext>
            </a:extLst>
          </p:cNvPr>
          <p:cNvSpPr txBox="1"/>
          <p:nvPr/>
        </p:nvSpPr>
        <p:spPr>
          <a:xfrm>
            <a:off x="5238889" y="4226995"/>
            <a:ext cx="244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64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Batch normalization</a:t>
            </a:r>
          </a:p>
          <a:p>
            <a:pPr marL="190510" indent="-190510">
              <a:buFont typeface="Arial" panose="020B0604020202020204" pitchFamily="34" charset="0"/>
              <a:buChar char="•"/>
            </a:pPr>
            <a:r>
              <a:rPr lang="en-US" altLang="ko-KR" kern="0" spc="-73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적용 </a:t>
            </a:r>
            <a:endParaRPr lang="en-US" altLang="ko-KR" kern="0" spc="-73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8D49FF-4455-40E1-9A6C-C3467B3C3DE6}"/>
              </a:ext>
            </a:extLst>
          </p:cNvPr>
          <p:cNvSpPr txBox="1"/>
          <p:nvPr/>
        </p:nvSpPr>
        <p:spPr>
          <a:xfrm>
            <a:off x="4687796" y="4863789"/>
            <a:ext cx="7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X2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40" grpId="0"/>
      <p:bldP spid="41" grpId="0"/>
      <p:bldP spid="42" grpId="0" animBg="1"/>
      <p:bldP spid="43" grpId="0" animBg="1"/>
      <p:bldP spid="44" grpId="0" animBg="1"/>
      <p:bldP spid="45" grpId="0"/>
      <p:bldP spid="46" grpId="0"/>
      <p:bldP spid="47" grpId="0"/>
      <p:bldP spid="49" grpId="0" animBg="1"/>
      <p:bldP spid="50" grpId="0" animBg="1"/>
      <p:bldP spid="51" grpId="0"/>
      <p:bldP spid="53" grpId="0"/>
      <p:bldP spid="54" grpId="0" animBg="1"/>
      <p:bldP spid="55" grpId="0" animBg="1"/>
      <p:bldP spid="56" grpId="0" animBg="1"/>
      <p:bldP spid="60" grpId="0"/>
      <p:bldP spid="65" grpId="0"/>
      <p:bldP spid="66" grpId="0"/>
      <p:bldP spid="67" grpId="0" animBg="1"/>
      <p:bldP spid="68" grpId="0" animBg="1"/>
      <p:bldP spid="69" grpId="0" animBg="1"/>
      <p:bldP spid="70" grpId="0"/>
      <p:bldP spid="2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079952B-E36C-4954-AAE8-858E55C31EA1}"/>
              </a:ext>
            </a:extLst>
          </p:cNvPr>
          <p:cNvSpPr txBox="1"/>
          <p:nvPr/>
        </p:nvSpPr>
        <p:spPr>
          <a:xfrm>
            <a:off x="183899" y="778162"/>
            <a:ext cx="11966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분석에 사용한 모든 기법으로 성별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 판매량을 예측하는 모델과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예측하는 모델을 </a:t>
            </a:r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각각 구현</a:t>
            </a:r>
            <a:endParaRPr lang="en-US" altLang="ko-KR" sz="20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4D06E5-3E32-4607-8E9A-185802BFFF33}"/>
              </a:ext>
            </a:extLst>
          </p:cNvPr>
          <p:cNvSpPr txBox="1"/>
          <p:nvPr/>
        </p:nvSpPr>
        <p:spPr>
          <a:xfrm>
            <a:off x="2613989" y="2116054"/>
            <a:ext cx="409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성별</a:t>
            </a:r>
            <a:r>
              <a:rPr lang="en-US" altLang="ko-KR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 판매량 </a:t>
            </a:r>
            <a:endParaRPr lang="en-US" altLang="ko-KR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</a:t>
            </a:r>
            <a:endParaRPr lang="en-US" altLang="ko-KR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8D3B7-3A08-4132-8863-6D509E9A80BB}"/>
              </a:ext>
            </a:extLst>
          </p:cNvPr>
          <p:cNvSpPr txBox="1"/>
          <p:nvPr/>
        </p:nvSpPr>
        <p:spPr>
          <a:xfrm>
            <a:off x="3173952" y="4968776"/>
            <a:ext cx="271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sz="2400" dirty="0" err="1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</a:t>
            </a:r>
            <a:endParaRPr lang="en-US" altLang="ko-KR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3A5EC-71F1-4729-B005-60AE1042B23A}"/>
              </a:ext>
            </a:extLst>
          </p:cNvPr>
          <p:cNvSpPr txBox="1"/>
          <p:nvPr/>
        </p:nvSpPr>
        <p:spPr>
          <a:xfrm>
            <a:off x="6537758" y="1962038"/>
            <a:ext cx="171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소분류</a:t>
            </a:r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데이터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E10DE-A888-423E-9A4C-70474B9FCA28}"/>
              </a:ext>
            </a:extLst>
          </p:cNvPr>
          <p:cNvSpPr txBox="1"/>
          <p:nvPr/>
        </p:nvSpPr>
        <p:spPr>
          <a:xfrm>
            <a:off x="6711935" y="4922611"/>
            <a:ext cx="1710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소분류</a:t>
            </a:r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CE941-2C5D-47F1-873D-44729F8772E3}"/>
              </a:ext>
            </a:extLst>
          </p:cNvPr>
          <p:cNvSpPr txBox="1"/>
          <p:nvPr/>
        </p:nvSpPr>
        <p:spPr>
          <a:xfrm>
            <a:off x="9058885" y="1546540"/>
            <a:ext cx="2598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OUTPUT(</a:t>
            </a:r>
            <a:r>
              <a: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여성의 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판매량</a:t>
            </a:r>
            <a:endParaRPr lang="en-US" altLang="ko-KR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남성의 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판매량</a:t>
            </a:r>
            <a:endParaRPr lang="en-US" altLang="ko-KR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여성의 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판매량</a:t>
            </a:r>
            <a:endParaRPr lang="en-US" altLang="ko-KR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남성의 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판매량</a:t>
            </a:r>
            <a:endParaRPr lang="en-US" altLang="ko-KR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E9635B-8FAB-418C-8D09-5A7318936D63}"/>
              </a:ext>
            </a:extLst>
          </p:cNvPr>
          <p:cNvSpPr txBox="1"/>
          <p:nvPr/>
        </p:nvSpPr>
        <p:spPr>
          <a:xfrm>
            <a:off x="9133521" y="5046350"/>
            <a:ext cx="259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OUTPUT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언급량</a:t>
            </a:r>
            <a:endParaRPr lang="en-US" altLang="ko-KR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38D1233-ABD1-4DC1-8A48-6E6ADE1C473B}"/>
              </a:ext>
            </a:extLst>
          </p:cNvPr>
          <p:cNvSpPr/>
          <p:nvPr/>
        </p:nvSpPr>
        <p:spPr>
          <a:xfrm rot="16200000">
            <a:off x="8470889" y="2169197"/>
            <a:ext cx="429258" cy="442170"/>
          </a:xfrm>
          <a:prstGeom prst="downArrow">
            <a:avLst/>
          </a:prstGeom>
          <a:solidFill>
            <a:srgbClr val="D6C194"/>
          </a:solidFill>
          <a:ln>
            <a:solidFill>
              <a:srgbClr val="D6C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00F26BAA-AF46-4B9E-8D27-7A23115A7AB0}"/>
              </a:ext>
            </a:extLst>
          </p:cNvPr>
          <p:cNvSpPr/>
          <p:nvPr/>
        </p:nvSpPr>
        <p:spPr>
          <a:xfrm rot="16200000">
            <a:off x="8799406" y="5163190"/>
            <a:ext cx="429258" cy="442170"/>
          </a:xfrm>
          <a:prstGeom prst="downArrow">
            <a:avLst/>
          </a:prstGeom>
          <a:solidFill>
            <a:srgbClr val="D6C194"/>
          </a:solidFill>
          <a:ln>
            <a:solidFill>
              <a:srgbClr val="D6C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EED76-A04A-4F4C-B4B5-FFC15178EFCF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분석과 모델링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선정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028B99-101D-44C6-9D21-90358424B136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7B65509-FFB4-4435-8B03-500A5C5B1A37}"/>
              </a:ext>
            </a:extLst>
          </p:cNvPr>
          <p:cNvSpPr/>
          <p:nvPr/>
        </p:nvSpPr>
        <p:spPr>
          <a:xfrm>
            <a:off x="478677" y="2217995"/>
            <a:ext cx="2191933" cy="3367197"/>
          </a:xfrm>
          <a:prstGeom prst="roundRect">
            <a:avLst/>
          </a:prstGeom>
          <a:solidFill>
            <a:srgbClr val="2E7445"/>
          </a:solidFill>
          <a:ln>
            <a:solidFill>
              <a:srgbClr val="2E7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Linear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Ridge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Lasso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 GBM</a:t>
            </a: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DNN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20A7CE-505B-44F2-A054-A6BD2275AFEB}"/>
              </a:ext>
            </a:extLst>
          </p:cNvPr>
          <p:cNvSpPr/>
          <p:nvPr/>
        </p:nvSpPr>
        <p:spPr>
          <a:xfrm>
            <a:off x="6215605" y="1373581"/>
            <a:ext cx="5431646" cy="2100244"/>
          </a:xfrm>
          <a:prstGeom prst="roundRect">
            <a:avLst/>
          </a:prstGeom>
          <a:noFill/>
          <a:ln w="28575">
            <a:solidFill>
              <a:srgbClr val="09272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248A8A18-5594-4BAB-8F94-E54526C2454A}"/>
              </a:ext>
            </a:extLst>
          </p:cNvPr>
          <p:cNvSpPr/>
          <p:nvPr/>
        </p:nvSpPr>
        <p:spPr>
          <a:xfrm rot="14803826">
            <a:off x="2884736" y="2541684"/>
            <a:ext cx="313227" cy="442170"/>
          </a:xfrm>
          <a:prstGeom prst="downArrow">
            <a:avLst>
              <a:gd name="adj1" fmla="val 23228"/>
              <a:gd name="adj2" fmla="val 52330"/>
            </a:avLst>
          </a:prstGeom>
          <a:noFill/>
          <a:ln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848652E3-6339-4443-9C72-86375917BD45}"/>
              </a:ext>
            </a:extLst>
          </p:cNvPr>
          <p:cNvSpPr/>
          <p:nvPr/>
        </p:nvSpPr>
        <p:spPr>
          <a:xfrm rot="18258616">
            <a:off x="2886689" y="4755184"/>
            <a:ext cx="313227" cy="442170"/>
          </a:xfrm>
          <a:prstGeom prst="downArrow">
            <a:avLst>
              <a:gd name="adj1" fmla="val 23228"/>
              <a:gd name="adj2" fmla="val 52330"/>
            </a:avLst>
          </a:prstGeom>
          <a:noFill/>
          <a:ln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56A2C2B-CBA9-4E64-91A7-982EC08C92DA}"/>
              </a:ext>
            </a:extLst>
          </p:cNvPr>
          <p:cNvSpPr/>
          <p:nvPr/>
        </p:nvSpPr>
        <p:spPr>
          <a:xfrm>
            <a:off x="6225333" y="4315327"/>
            <a:ext cx="5431646" cy="2100243"/>
          </a:xfrm>
          <a:prstGeom prst="roundRect">
            <a:avLst/>
          </a:prstGeom>
          <a:noFill/>
          <a:ln w="28575">
            <a:solidFill>
              <a:srgbClr val="09272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3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2" grpId="0"/>
      <p:bldP spid="58" grpId="0"/>
      <p:bldP spid="3" grpId="0"/>
      <p:bldP spid="59" grpId="0"/>
      <p:bldP spid="4" grpId="0" animBg="1"/>
      <p:bldP spid="60" grpId="0" animBg="1"/>
      <p:bldP spid="6" grpId="0" animBg="1"/>
      <p:bldP spid="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D43DBC51-8361-4936-B103-505CEF5C9B01}"/>
              </a:ext>
            </a:extLst>
          </p:cNvPr>
          <p:cNvSpPr txBox="1"/>
          <p:nvPr/>
        </p:nvSpPr>
        <p:spPr>
          <a:xfrm>
            <a:off x="1127402" y="1510344"/>
            <a:ext cx="54120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DNN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시계열 특성을 고려하지 않아도 된다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-&gt;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머신러닝과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동일한 데이터셋 사용</a:t>
            </a:r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데이터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Min-Max scaler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정규화</a:t>
            </a:r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소분류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_One Hot Encoding</a:t>
            </a:r>
          </a:p>
          <a:p>
            <a:endParaRPr lang="ko-KR" altLang="en-US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852971-7FB4-4245-9B21-3F33F788775D}"/>
              </a:ext>
            </a:extLst>
          </p:cNvPr>
          <p:cNvSpPr txBox="1"/>
          <p:nvPr/>
        </p:nvSpPr>
        <p:spPr>
          <a:xfrm>
            <a:off x="6362838" y="749325"/>
            <a:ext cx="4198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kern="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 </a:t>
            </a:r>
            <a:r>
              <a:rPr lang="ko-KR" altLang="en-US" sz="2400" kern="0" spc="-67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sz="2400" kern="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1A82591-046A-4BCF-BB2D-39A34D79ECE0}"/>
              </a:ext>
            </a:extLst>
          </p:cNvPr>
          <p:cNvGrpSpPr/>
          <p:nvPr/>
        </p:nvGrpSpPr>
        <p:grpSpPr>
          <a:xfrm>
            <a:off x="6445456" y="2278341"/>
            <a:ext cx="5643498" cy="4141561"/>
            <a:chOff x="1160426" y="829109"/>
            <a:chExt cx="10301379" cy="907660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03FEFB-39E1-48E5-8457-5C1A0F7614C1}"/>
                </a:ext>
              </a:extLst>
            </p:cNvPr>
            <p:cNvSpPr/>
            <p:nvPr/>
          </p:nvSpPr>
          <p:spPr>
            <a:xfrm>
              <a:off x="1630617" y="2097386"/>
              <a:ext cx="3817917" cy="1215799"/>
            </a:xfrm>
            <a:prstGeom prst="rect">
              <a:avLst/>
            </a:prstGeom>
            <a:solidFill>
              <a:srgbClr val="D6C194">
                <a:alpha val="44000"/>
              </a:srgbClr>
            </a:solidFill>
            <a:ln>
              <a:solidFill>
                <a:srgbClr val="EB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64" indent="-285764">
                <a:buFontTx/>
                <a:buChar char="-"/>
              </a:pPr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1~20</a:t>
              </a: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일치의 날씨</a:t>
              </a:r>
              <a:endParaRPr lang="en-US" altLang="ko-KR" sz="16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64" indent="-285764">
                <a:buFontTx/>
                <a:buChar char="-"/>
              </a:pP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소분류 </a:t>
              </a:r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600" b="1" dirty="0" err="1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한라봉</a:t>
              </a: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889EC61-E611-418C-B92A-A8C8E590AB9E}"/>
                </a:ext>
              </a:extLst>
            </p:cNvPr>
            <p:cNvSpPr/>
            <p:nvPr/>
          </p:nvSpPr>
          <p:spPr>
            <a:xfrm>
              <a:off x="6697481" y="2399438"/>
              <a:ext cx="783770" cy="568128"/>
            </a:xfrm>
            <a:prstGeom prst="rect">
              <a:avLst/>
            </a:prstGeom>
            <a:solidFill>
              <a:srgbClr val="C61D1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B520173-2E3C-4CC8-8C13-5226E1A8656C}"/>
                </a:ext>
              </a:extLst>
            </p:cNvPr>
            <p:cNvCxnSpPr/>
            <p:nvPr/>
          </p:nvCxnSpPr>
          <p:spPr>
            <a:xfrm>
              <a:off x="7225170" y="2683501"/>
              <a:ext cx="979715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40DA9D5-6BC1-49B1-A7A4-8E4561919DB9}"/>
                </a:ext>
              </a:extLst>
            </p:cNvPr>
            <p:cNvSpPr txBox="1"/>
            <p:nvPr/>
          </p:nvSpPr>
          <p:spPr>
            <a:xfrm>
              <a:off x="8273281" y="2336699"/>
              <a:ext cx="3188522" cy="674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</a:t>
              </a:r>
              <a:r>
                <a:rPr lang="ko-KR" altLang="en-US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일의 </a:t>
              </a:r>
              <a:r>
                <a:rPr lang="en-US" altLang="ko-KR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output</a:t>
              </a:r>
              <a:endParaRPr lang="ko-KR" altLang="en-US" sz="14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93AD1E2-22A8-4B8F-B4E6-EB8F99BA7708}"/>
                </a:ext>
              </a:extLst>
            </p:cNvPr>
            <p:cNvSpPr/>
            <p:nvPr/>
          </p:nvSpPr>
          <p:spPr>
            <a:xfrm>
              <a:off x="1630617" y="3739756"/>
              <a:ext cx="3817917" cy="1215799"/>
            </a:xfrm>
            <a:prstGeom prst="rect">
              <a:avLst/>
            </a:prstGeom>
            <a:solidFill>
              <a:srgbClr val="D6C194">
                <a:alpha val="44000"/>
              </a:srgbClr>
            </a:solidFill>
            <a:ln>
              <a:solidFill>
                <a:srgbClr val="EBDE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64" indent="-285764">
                <a:buFontTx/>
                <a:buChar char="-"/>
              </a:pPr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2~21</a:t>
              </a: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일치의 날씨</a:t>
              </a:r>
              <a:endParaRPr lang="en-US" altLang="ko-KR" sz="16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64" indent="-285764">
                <a:buFontTx/>
                <a:buChar char="-"/>
              </a:pP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소분류 </a:t>
              </a:r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600" b="1" dirty="0" err="1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한라봉</a:t>
              </a: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2902B1F-4CBB-4590-A9EE-6D6DAB875947}"/>
                </a:ext>
              </a:extLst>
            </p:cNvPr>
            <p:cNvSpPr/>
            <p:nvPr/>
          </p:nvSpPr>
          <p:spPr>
            <a:xfrm>
              <a:off x="6698545" y="4051469"/>
              <a:ext cx="783770" cy="568128"/>
            </a:xfrm>
            <a:prstGeom prst="rect">
              <a:avLst/>
            </a:prstGeom>
            <a:solidFill>
              <a:srgbClr val="C61D1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8378D3B7-ECC4-49DC-82A9-DFE1D8A09CCD}"/>
                </a:ext>
              </a:extLst>
            </p:cNvPr>
            <p:cNvCxnSpPr/>
            <p:nvPr/>
          </p:nvCxnSpPr>
          <p:spPr>
            <a:xfrm>
              <a:off x="7255970" y="4335532"/>
              <a:ext cx="979715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46FAFE7-5F9E-4482-8319-5AF28F2B89EB}"/>
                </a:ext>
              </a:extLst>
            </p:cNvPr>
            <p:cNvSpPr txBox="1"/>
            <p:nvPr/>
          </p:nvSpPr>
          <p:spPr>
            <a:xfrm>
              <a:off x="8273281" y="4004110"/>
              <a:ext cx="3188524" cy="674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</a:t>
              </a:r>
              <a:r>
                <a:rPr lang="ko-KR" altLang="en-US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일의 </a:t>
              </a:r>
              <a:r>
                <a:rPr lang="en-US" altLang="ko-KR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output</a:t>
              </a:r>
              <a:endParaRPr lang="ko-KR" altLang="en-US" sz="14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DFD3433-0696-4C77-90F6-E7A47495441C}"/>
                </a:ext>
              </a:extLst>
            </p:cNvPr>
            <p:cNvSpPr txBox="1"/>
            <p:nvPr/>
          </p:nvSpPr>
          <p:spPr>
            <a:xfrm>
              <a:off x="3269043" y="5169049"/>
              <a:ext cx="1549731" cy="74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…</a:t>
              </a:r>
              <a:endParaRPr lang="ko-KR" altLang="en-US" sz="16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49E85D3-764D-45A8-A438-492549CB14B7}"/>
                </a:ext>
              </a:extLst>
            </p:cNvPr>
            <p:cNvSpPr/>
            <p:nvPr/>
          </p:nvSpPr>
          <p:spPr>
            <a:xfrm>
              <a:off x="1667827" y="6145519"/>
              <a:ext cx="3817917" cy="121579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64" indent="-285764">
                <a:buFontTx/>
                <a:buChar char="-"/>
              </a:pPr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1~20</a:t>
              </a: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일치의 날씨</a:t>
              </a:r>
              <a:endParaRPr lang="en-US" altLang="ko-KR" sz="16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64" indent="-285764">
                <a:buFontTx/>
                <a:buChar char="-"/>
              </a:pP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소분류 </a:t>
              </a:r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에어컨 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5B7E90B-C752-494D-BDAC-650AC2416A65}"/>
                </a:ext>
              </a:extLst>
            </p:cNvPr>
            <p:cNvSpPr/>
            <p:nvPr/>
          </p:nvSpPr>
          <p:spPr>
            <a:xfrm>
              <a:off x="6698545" y="6540008"/>
              <a:ext cx="783770" cy="5681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5FE5A8AD-4EB4-45AE-9145-C78D1579A31C}"/>
                </a:ext>
              </a:extLst>
            </p:cNvPr>
            <p:cNvCxnSpPr/>
            <p:nvPr/>
          </p:nvCxnSpPr>
          <p:spPr>
            <a:xfrm>
              <a:off x="7255970" y="6792045"/>
              <a:ext cx="979715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0410D8F-5C11-4C40-84CC-1BE2FBF49DC9}"/>
                </a:ext>
              </a:extLst>
            </p:cNvPr>
            <p:cNvSpPr txBox="1"/>
            <p:nvPr/>
          </p:nvSpPr>
          <p:spPr>
            <a:xfrm>
              <a:off x="8273281" y="6454783"/>
              <a:ext cx="3188524" cy="674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</a:t>
              </a:r>
              <a:r>
                <a:rPr lang="ko-KR" altLang="en-US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일의 </a:t>
              </a:r>
              <a:r>
                <a:rPr lang="en-US" altLang="ko-KR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output</a:t>
              </a:r>
              <a:endParaRPr lang="ko-KR" altLang="en-US" sz="14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84A5009-70BB-4A81-80CF-40B20E64A701}"/>
                </a:ext>
              </a:extLst>
            </p:cNvPr>
            <p:cNvSpPr/>
            <p:nvPr/>
          </p:nvSpPr>
          <p:spPr>
            <a:xfrm>
              <a:off x="1667827" y="7759517"/>
              <a:ext cx="3817917" cy="121579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64" indent="-285764">
                <a:buFontTx/>
                <a:buChar char="-"/>
              </a:pPr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2~21</a:t>
              </a: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일치의 날씨</a:t>
              </a:r>
              <a:endParaRPr lang="en-US" altLang="ko-KR" sz="16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64" indent="-285764">
                <a:buFontTx/>
                <a:buChar char="-"/>
              </a:pP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소분류 </a:t>
              </a:r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에어컨 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C97644-3B9B-4F8E-ADDE-BD9D1FE5B18B}"/>
                </a:ext>
              </a:extLst>
            </p:cNvPr>
            <p:cNvSpPr/>
            <p:nvPr/>
          </p:nvSpPr>
          <p:spPr>
            <a:xfrm>
              <a:off x="6694255" y="8135221"/>
              <a:ext cx="783770" cy="56812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F9A687FC-898B-4EEB-8C43-2F2F92F1ACC2}"/>
                </a:ext>
              </a:extLst>
            </p:cNvPr>
            <p:cNvCxnSpPr/>
            <p:nvPr/>
          </p:nvCxnSpPr>
          <p:spPr>
            <a:xfrm>
              <a:off x="7255970" y="8408074"/>
              <a:ext cx="979715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DE5161F-DE2E-402E-98D9-11E43673C7CE}"/>
                </a:ext>
              </a:extLst>
            </p:cNvPr>
            <p:cNvSpPr txBox="1"/>
            <p:nvPr/>
          </p:nvSpPr>
          <p:spPr>
            <a:xfrm>
              <a:off x="8273281" y="8070812"/>
              <a:ext cx="3188524" cy="674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21</a:t>
              </a:r>
              <a:r>
                <a:rPr lang="ko-KR" altLang="en-US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일의 </a:t>
              </a:r>
              <a:r>
                <a:rPr lang="en-US" altLang="ko-KR" sz="14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output</a:t>
              </a:r>
              <a:endParaRPr lang="ko-KR" altLang="en-US" sz="14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9495D17-CA77-4B26-8ED2-E00755B5628F}"/>
                </a:ext>
              </a:extLst>
            </p:cNvPr>
            <p:cNvSpPr txBox="1"/>
            <p:nvPr/>
          </p:nvSpPr>
          <p:spPr>
            <a:xfrm>
              <a:off x="3287186" y="9040675"/>
              <a:ext cx="1549731" cy="74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927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…</a:t>
              </a:r>
              <a:endParaRPr lang="ko-KR" altLang="en-US" sz="1600" b="1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3024DC78-B582-4C6A-BAE1-4ACD8AC37E87}"/>
                </a:ext>
              </a:extLst>
            </p:cNvPr>
            <p:cNvSpPr/>
            <p:nvPr/>
          </p:nvSpPr>
          <p:spPr>
            <a:xfrm>
              <a:off x="1160426" y="1528418"/>
              <a:ext cx="4741429" cy="8377300"/>
            </a:xfrm>
            <a:prstGeom prst="roundRect">
              <a:avLst/>
            </a:prstGeom>
            <a:noFill/>
            <a:ln w="38100">
              <a:solidFill>
                <a:srgbClr val="09272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B908C7EF-91A7-4D43-BD8B-A0532058B843}"/>
                </a:ext>
              </a:extLst>
            </p:cNvPr>
            <p:cNvSpPr/>
            <p:nvPr/>
          </p:nvSpPr>
          <p:spPr>
            <a:xfrm>
              <a:off x="6239500" y="1528421"/>
              <a:ext cx="4572821" cy="8377297"/>
            </a:xfrm>
            <a:prstGeom prst="roundRect">
              <a:avLst/>
            </a:prstGeom>
            <a:noFill/>
            <a:ln w="38100">
              <a:solidFill>
                <a:srgbClr val="09272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CC8AE1B-C6E8-43C4-952A-AC4304F1C2A6}"/>
                </a:ext>
              </a:extLst>
            </p:cNvPr>
            <p:cNvSpPr txBox="1"/>
            <p:nvPr/>
          </p:nvSpPr>
          <p:spPr>
            <a:xfrm>
              <a:off x="3165925" y="829109"/>
              <a:ext cx="536145" cy="80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X</a:t>
              </a:r>
              <a:endPara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CC573BE-F861-4B12-A15A-3CDAF65B7F07}"/>
                </a:ext>
              </a:extLst>
            </p:cNvPr>
            <p:cNvSpPr txBox="1"/>
            <p:nvPr/>
          </p:nvSpPr>
          <p:spPr>
            <a:xfrm>
              <a:off x="8169223" y="839654"/>
              <a:ext cx="536145" cy="809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</a:t>
              </a:r>
              <a:endPara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A38BF436-9660-41A1-BC4A-ACD33A84944C}"/>
              </a:ext>
            </a:extLst>
          </p:cNvPr>
          <p:cNvSpPr txBox="1"/>
          <p:nvPr/>
        </p:nvSpPr>
        <p:spPr>
          <a:xfrm>
            <a:off x="6844752" y="1331825"/>
            <a:ext cx="5905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정규화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One Hot Encoding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동일 적용</a:t>
            </a:r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시점으로부터 과거 </a:t>
            </a:r>
            <a:r>
              <a:rPr lang="en-US" altLang="ko-KR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kern="0" spc="-7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일치의 기상 데이터로 예측</a:t>
            </a:r>
            <a:endParaRPr lang="en-US" altLang="ko-KR" kern="0" spc="-73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5BC42D0-7EE6-4F4A-AD5C-63153640E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03165"/>
              </p:ext>
            </p:extLst>
          </p:nvPr>
        </p:nvGraphicFramePr>
        <p:xfrm>
          <a:off x="430492" y="3946949"/>
          <a:ext cx="55433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285">
                  <a:extLst>
                    <a:ext uri="{9D8B030D-6E8A-4147-A177-3AD203B41FA5}">
                      <a16:colId xmlns:a16="http://schemas.microsoft.com/office/drawing/2014/main" val="2735640907"/>
                    </a:ext>
                  </a:extLst>
                </a:gridCol>
                <a:gridCol w="1043380">
                  <a:extLst>
                    <a:ext uri="{9D8B030D-6E8A-4147-A177-3AD203B41FA5}">
                      <a16:colId xmlns:a16="http://schemas.microsoft.com/office/drawing/2014/main" val="3026161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535209"/>
                    </a:ext>
                  </a:extLst>
                </a:gridCol>
                <a:gridCol w="1040826">
                  <a:extLst>
                    <a:ext uri="{9D8B030D-6E8A-4147-A177-3AD203B41FA5}">
                      <a16:colId xmlns:a16="http://schemas.microsoft.com/office/drawing/2014/main" val="1089550676"/>
                    </a:ext>
                  </a:extLst>
                </a:gridCol>
                <a:gridCol w="908872">
                  <a:extLst>
                    <a:ext uri="{9D8B030D-6E8A-4147-A177-3AD203B41FA5}">
                      <a16:colId xmlns:a16="http://schemas.microsoft.com/office/drawing/2014/main" val="1565266741"/>
                    </a:ext>
                  </a:extLst>
                </a:gridCol>
                <a:gridCol w="308418">
                  <a:extLst>
                    <a:ext uri="{9D8B030D-6E8A-4147-A177-3AD203B41FA5}">
                      <a16:colId xmlns:a16="http://schemas.microsoft.com/office/drawing/2014/main" val="3301871266"/>
                    </a:ext>
                  </a:extLst>
                </a:gridCol>
                <a:gridCol w="953333">
                  <a:extLst>
                    <a:ext uri="{9D8B030D-6E8A-4147-A177-3AD203B41FA5}">
                      <a16:colId xmlns:a16="http://schemas.microsoft.com/office/drawing/2014/main" val="1681841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소분류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</a:t>
                      </a:r>
                    </a:p>
                  </a:txBody>
                  <a:tcPr>
                    <a:solidFill>
                      <a:srgbClr val="2E74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소분류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귤</a:t>
                      </a:r>
                    </a:p>
                  </a:txBody>
                  <a:tcPr>
                    <a:solidFill>
                      <a:srgbClr val="2E74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E74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평균기온</a:t>
                      </a:r>
                    </a:p>
                  </a:txBody>
                  <a:tcPr>
                    <a:solidFill>
                      <a:srgbClr val="2E74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강수량</a:t>
                      </a:r>
                    </a:p>
                  </a:txBody>
                  <a:tcPr>
                    <a:solidFill>
                      <a:srgbClr val="2E74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E744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output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2E74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26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D6C1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D6C1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D6C1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0.4</a:t>
                      </a:r>
                      <a:endParaRPr lang="ko-KR" altLang="en-US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D6C1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</a:t>
                      </a:r>
                      <a:endParaRPr lang="ko-KR" altLang="en-US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D6C1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D6C1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257</a:t>
                      </a:r>
                      <a:endParaRPr lang="ko-KR" altLang="en-US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rgbClr val="D6C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089809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2E1BB681-A44A-4171-8DB9-85F78C7827B9}"/>
              </a:ext>
            </a:extLst>
          </p:cNvPr>
          <p:cNvSpPr/>
          <p:nvPr/>
        </p:nvSpPr>
        <p:spPr>
          <a:xfrm rot="5400000">
            <a:off x="1416264" y="3739017"/>
            <a:ext cx="159149" cy="2057476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E217E-0B59-483E-9495-4B8A7BD87C88}"/>
              </a:ext>
            </a:extLst>
          </p:cNvPr>
          <p:cNvSpPr txBox="1"/>
          <p:nvPr/>
        </p:nvSpPr>
        <p:spPr>
          <a:xfrm>
            <a:off x="840870" y="4964001"/>
            <a:ext cx="124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 Hot</a:t>
            </a:r>
          </a:p>
          <a:p>
            <a:pPr algn="ctr"/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Encoding</a:t>
            </a:r>
            <a:endParaRPr lang="ko-KR" altLang="en-US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오른쪽 대괄호 108">
            <a:extLst>
              <a:ext uri="{FF2B5EF4-FFF2-40B4-BE49-F238E27FC236}">
                <a16:creationId xmlns:a16="http://schemas.microsoft.com/office/drawing/2014/main" id="{AE8E7EA0-E2DE-4591-AEBD-91AE98CEB1F5}"/>
              </a:ext>
            </a:extLst>
          </p:cNvPr>
          <p:cNvSpPr/>
          <p:nvPr/>
        </p:nvSpPr>
        <p:spPr>
          <a:xfrm rot="5400000">
            <a:off x="3654081" y="3820484"/>
            <a:ext cx="159152" cy="1887612"/>
          </a:xfrm>
          <a:prstGeom prst="rightBracket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D092398-77C2-42B4-8262-E49F4C65DDDC}"/>
              </a:ext>
            </a:extLst>
          </p:cNvPr>
          <p:cNvSpPr txBox="1"/>
          <p:nvPr/>
        </p:nvSpPr>
        <p:spPr>
          <a:xfrm>
            <a:off x="3129167" y="4967307"/>
            <a:ext cx="124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Min_Max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Scaling</a:t>
            </a:r>
            <a:endParaRPr lang="ko-KR" altLang="en-US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24AF14-4A43-42B9-8F0D-441054E804D3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분석과 모델링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 </a:t>
            </a:r>
            <a:r>
              <a:rPr lang="ko-KR" altLang="en-US" sz="1867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867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FB4678-6DA0-49CA-B385-CE65972A3247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86D22C0D-9DA1-42D8-909E-554D6E3201CA}"/>
              </a:ext>
            </a:extLst>
          </p:cNvPr>
          <p:cNvGrpSpPr/>
          <p:nvPr/>
        </p:nvGrpSpPr>
        <p:grpSpPr>
          <a:xfrm>
            <a:off x="707682" y="1605406"/>
            <a:ext cx="304800" cy="252811"/>
            <a:chOff x="1255241" y="3772731"/>
            <a:chExt cx="834382" cy="772759"/>
          </a:xfrm>
        </p:grpSpPr>
        <p:pic>
          <p:nvPicPr>
            <p:cNvPr id="39" name="Object 7">
              <a:extLst>
                <a:ext uri="{FF2B5EF4-FFF2-40B4-BE49-F238E27FC236}">
                  <a16:creationId xmlns:a16="http://schemas.microsoft.com/office/drawing/2014/main" id="{CDFF6D57-7B06-478C-BBB8-3E278506A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41" y="3772731"/>
              <a:ext cx="834382" cy="772759"/>
            </a:xfrm>
            <a:prstGeom prst="rect">
              <a:avLst/>
            </a:prstGeom>
          </p:spPr>
        </p:pic>
      </p:grp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739202F5-B2B5-46BB-ADD8-58890D6DA3B0}"/>
              </a:ext>
            </a:extLst>
          </p:cNvPr>
          <p:cNvGrpSpPr/>
          <p:nvPr/>
        </p:nvGrpSpPr>
        <p:grpSpPr>
          <a:xfrm>
            <a:off x="696107" y="2388025"/>
            <a:ext cx="304800" cy="252811"/>
            <a:chOff x="1255241" y="3772731"/>
            <a:chExt cx="834382" cy="772759"/>
          </a:xfrm>
        </p:grpSpPr>
        <p:pic>
          <p:nvPicPr>
            <p:cNvPr id="41" name="Object 7">
              <a:extLst>
                <a:ext uri="{FF2B5EF4-FFF2-40B4-BE49-F238E27FC236}">
                  <a16:creationId xmlns:a16="http://schemas.microsoft.com/office/drawing/2014/main" id="{CE2332B5-336A-42C5-ADAE-BB4C4872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41" y="3772731"/>
              <a:ext cx="834382" cy="772759"/>
            </a:xfrm>
            <a:prstGeom prst="rect">
              <a:avLst/>
            </a:prstGeom>
          </p:spPr>
        </p:pic>
      </p:grpSp>
      <p:grpSp>
        <p:nvGrpSpPr>
          <p:cNvPr id="42" name="그룹 1002">
            <a:extLst>
              <a:ext uri="{FF2B5EF4-FFF2-40B4-BE49-F238E27FC236}">
                <a16:creationId xmlns:a16="http://schemas.microsoft.com/office/drawing/2014/main" id="{A7434672-7D1E-48A2-BB7C-11405229A002}"/>
              </a:ext>
            </a:extLst>
          </p:cNvPr>
          <p:cNvGrpSpPr/>
          <p:nvPr/>
        </p:nvGrpSpPr>
        <p:grpSpPr>
          <a:xfrm>
            <a:off x="696107" y="3119314"/>
            <a:ext cx="304800" cy="252811"/>
            <a:chOff x="1255241" y="3772731"/>
            <a:chExt cx="834382" cy="772759"/>
          </a:xfrm>
        </p:grpSpPr>
        <p:pic>
          <p:nvPicPr>
            <p:cNvPr id="43" name="Object 7">
              <a:extLst>
                <a:ext uri="{FF2B5EF4-FFF2-40B4-BE49-F238E27FC236}">
                  <a16:creationId xmlns:a16="http://schemas.microsoft.com/office/drawing/2014/main" id="{57901CE3-284D-4989-A68D-60F6B1C7E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41" y="3772731"/>
              <a:ext cx="834382" cy="772759"/>
            </a:xfrm>
            <a:prstGeom prst="rect">
              <a:avLst/>
            </a:prstGeom>
          </p:spPr>
        </p:pic>
      </p:grpSp>
      <p:grpSp>
        <p:nvGrpSpPr>
          <p:cNvPr id="44" name="그룹 1002">
            <a:extLst>
              <a:ext uri="{FF2B5EF4-FFF2-40B4-BE49-F238E27FC236}">
                <a16:creationId xmlns:a16="http://schemas.microsoft.com/office/drawing/2014/main" id="{C905E32E-7C86-47A6-9775-498467C09D69}"/>
              </a:ext>
            </a:extLst>
          </p:cNvPr>
          <p:cNvGrpSpPr/>
          <p:nvPr/>
        </p:nvGrpSpPr>
        <p:grpSpPr>
          <a:xfrm>
            <a:off x="6465100" y="1384738"/>
            <a:ext cx="304800" cy="252811"/>
            <a:chOff x="1255241" y="3772731"/>
            <a:chExt cx="834382" cy="772759"/>
          </a:xfrm>
        </p:grpSpPr>
        <p:pic>
          <p:nvPicPr>
            <p:cNvPr id="45" name="Object 7">
              <a:extLst>
                <a:ext uri="{FF2B5EF4-FFF2-40B4-BE49-F238E27FC236}">
                  <a16:creationId xmlns:a16="http://schemas.microsoft.com/office/drawing/2014/main" id="{2E04DA78-D7C8-4972-A240-E31FC8E2B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41" y="3772731"/>
              <a:ext cx="834382" cy="772759"/>
            </a:xfrm>
            <a:prstGeom prst="rect">
              <a:avLst/>
            </a:prstGeom>
          </p:spPr>
        </p:pic>
      </p:grpSp>
      <p:grpSp>
        <p:nvGrpSpPr>
          <p:cNvPr id="46" name="그룹 1002">
            <a:extLst>
              <a:ext uri="{FF2B5EF4-FFF2-40B4-BE49-F238E27FC236}">
                <a16:creationId xmlns:a16="http://schemas.microsoft.com/office/drawing/2014/main" id="{6232B189-6D04-4976-BECF-5C77B91AAFDE}"/>
              </a:ext>
            </a:extLst>
          </p:cNvPr>
          <p:cNvGrpSpPr/>
          <p:nvPr/>
        </p:nvGrpSpPr>
        <p:grpSpPr>
          <a:xfrm>
            <a:off x="6465100" y="1932335"/>
            <a:ext cx="304800" cy="252811"/>
            <a:chOff x="1255241" y="3772731"/>
            <a:chExt cx="834382" cy="772759"/>
          </a:xfrm>
        </p:grpSpPr>
        <p:pic>
          <p:nvPicPr>
            <p:cNvPr id="47" name="Object 7">
              <a:extLst>
                <a:ext uri="{FF2B5EF4-FFF2-40B4-BE49-F238E27FC236}">
                  <a16:creationId xmlns:a16="http://schemas.microsoft.com/office/drawing/2014/main" id="{16D39B18-C82C-4130-8DAE-0A346D8E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241" y="3772731"/>
              <a:ext cx="834382" cy="772759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2DF92C4-55C6-457E-A5E9-E0CB7D6D3B29}"/>
              </a:ext>
            </a:extLst>
          </p:cNvPr>
          <p:cNvSpPr txBox="1"/>
          <p:nvPr/>
        </p:nvSpPr>
        <p:spPr>
          <a:xfrm>
            <a:off x="428406" y="768751"/>
            <a:ext cx="613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0" spc="-67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r>
              <a:rPr lang="en-US" altLang="ko-KR" sz="2400" kern="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400" kern="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</a:t>
            </a:r>
            <a:r>
              <a:rPr lang="en-US" altLang="ko-KR" sz="2400" kern="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(DNN) </a:t>
            </a:r>
            <a:r>
              <a:rPr lang="ko-KR" altLang="en-US" sz="2400" kern="0" spc="-67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sz="2400" kern="0" spc="-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51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4" grpId="0"/>
      <p:bldP spid="105" grpId="0"/>
      <p:bldP spid="8" grpId="0" animBg="1"/>
      <p:bldP spid="9" grpId="0"/>
      <p:bldP spid="109" grpId="0" animBg="1"/>
      <p:bldP spid="11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6F4D902-9711-4DDD-B6B1-DFFC17B64637}"/>
              </a:ext>
            </a:extLst>
          </p:cNvPr>
          <p:cNvSpPr txBox="1"/>
          <p:nvPr/>
        </p:nvSpPr>
        <p:spPr>
          <a:xfrm>
            <a:off x="428406" y="768751"/>
            <a:ext cx="613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성별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 판매량 예측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4E10E-84F9-44C9-BF1C-E3D8F4A368A0}"/>
              </a:ext>
            </a:extLst>
          </p:cNvPr>
          <p:cNvSpPr txBox="1"/>
          <p:nvPr/>
        </p:nvSpPr>
        <p:spPr>
          <a:xfrm>
            <a:off x="428406" y="3193466"/>
            <a:ext cx="4812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예측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01E6C05-7DDB-45BE-BEC7-3B421AE97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84686"/>
              </p:ext>
            </p:extLst>
          </p:nvPr>
        </p:nvGraphicFramePr>
        <p:xfrm>
          <a:off x="468966" y="1226870"/>
          <a:ext cx="11222352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928">
                  <a:extLst>
                    <a:ext uri="{9D8B030D-6E8A-4147-A177-3AD203B41FA5}">
                      <a16:colId xmlns:a16="http://schemas.microsoft.com/office/drawing/2014/main" val="3577214805"/>
                    </a:ext>
                  </a:extLst>
                </a:gridCol>
                <a:gridCol w="1406072">
                  <a:extLst>
                    <a:ext uri="{9D8B030D-6E8A-4147-A177-3AD203B41FA5}">
                      <a16:colId xmlns:a16="http://schemas.microsoft.com/office/drawing/2014/main" val="4044455563"/>
                    </a:ext>
                  </a:extLst>
                </a:gridCol>
                <a:gridCol w="1087784">
                  <a:extLst>
                    <a:ext uri="{9D8B030D-6E8A-4147-A177-3AD203B41FA5}">
                      <a16:colId xmlns:a16="http://schemas.microsoft.com/office/drawing/2014/main" val="3449246265"/>
                    </a:ext>
                  </a:extLst>
                </a:gridCol>
                <a:gridCol w="1246928">
                  <a:extLst>
                    <a:ext uri="{9D8B030D-6E8A-4147-A177-3AD203B41FA5}">
                      <a16:colId xmlns:a16="http://schemas.microsoft.com/office/drawing/2014/main" val="531831205"/>
                    </a:ext>
                  </a:extLst>
                </a:gridCol>
                <a:gridCol w="1246928">
                  <a:extLst>
                    <a:ext uri="{9D8B030D-6E8A-4147-A177-3AD203B41FA5}">
                      <a16:colId xmlns:a16="http://schemas.microsoft.com/office/drawing/2014/main" val="440490999"/>
                    </a:ext>
                  </a:extLst>
                </a:gridCol>
                <a:gridCol w="1246928">
                  <a:extLst>
                    <a:ext uri="{9D8B030D-6E8A-4147-A177-3AD203B41FA5}">
                      <a16:colId xmlns:a16="http://schemas.microsoft.com/office/drawing/2014/main" val="4254554276"/>
                    </a:ext>
                  </a:extLst>
                </a:gridCol>
                <a:gridCol w="1246928">
                  <a:extLst>
                    <a:ext uri="{9D8B030D-6E8A-4147-A177-3AD203B41FA5}">
                      <a16:colId xmlns:a16="http://schemas.microsoft.com/office/drawing/2014/main" val="83806400"/>
                    </a:ext>
                  </a:extLst>
                </a:gridCol>
                <a:gridCol w="1246928">
                  <a:extLst>
                    <a:ext uri="{9D8B030D-6E8A-4147-A177-3AD203B41FA5}">
                      <a16:colId xmlns:a16="http://schemas.microsoft.com/office/drawing/2014/main" val="82524251"/>
                    </a:ext>
                  </a:extLst>
                </a:gridCol>
                <a:gridCol w="1246928">
                  <a:extLst>
                    <a:ext uri="{9D8B030D-6E8A-4147-A177-3AD203B41FA5}">
                      <a16:colId xmlns:a16="http://schemas.microsoft.com/office/drawing/2014/main" val="3519382355"/>
                    </a:ext>
                  </a:extLst>
                </a:gridCol>
              </a:tblGrid>
              <a:tr h="5136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Linear Regression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Ridge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Lasso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LGBM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XGBoost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CatBoost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DNN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LSTM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47389"/>
                  </a:ext>
                </a:extLst>
              </a:tr>
              <a:tr h="267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468.124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476.776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643.621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439.514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459.429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437.208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467.179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414.381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15320"/>
                  </a:ext>
                </a:extLst>
              </a:tr>
              <a:tr h="267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RMSE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21.636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21.835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25.370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20.965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21.434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20.910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21.614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20.356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2560"/>
                  </a:ext>
                </a:extLst>
              </a:tr>
              <a:tr h="290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8.319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8.323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13.079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7.958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9.159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7.981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7.736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7.180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53827"/>
                  </a:ext>
                </a:extLst>
              </a:tr>
            </a:tbl>
          </a:graphicData>
        </a:graphic>
      </p:graphicFrame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3EEF084A-B558-49D5-BEF5-A00EE4CAD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03780"/>
              </p:ext>
            </p:extLst>
          </p:nvPr>
        </p:nvGraphicFramePr>
        <p:xfrm>
          <a:off x="468966" y="3664534"/>
          <a:ext cx="11231811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979">
                  <a:extLst>
                    <a:ext uri="{9D8B030D-6E8A-4147-A177-3AD203B41FA5}">
                      <a16:colId xmlns:a16="http://schemas.microsoft.com/office/drawing/2014/main" val="3577214805"/>
                    </a:ext>
                  </a:extLst>
                </a:gridCol>
                <a:gridCol w="1381871">
                  <a:extLst>
                    <a:ext uri="{9D8B030D-6E8A-4147-A177-3AD203B41FA5}">
                      <a16:colId xmlns:a16="http://schemas.microsoft.com/office/drawing/2014/main" val="4044455563"/>
                    </a:ext>
                  </a:extLst>
                </a:gridCol>
                <a:gridCol w="1114087">
                  <a:extLst>
                    <a:ext uri="{9D8B030D-6E8A-4147-A177-3AD203B41FA5}">
                      <a16:colId xmlns:a16="http://schemas.microsoft.com/office/drawing/2014/main" val="3449246265"/>
                    </a:ext>
                  </a:extLst>
                </a:gridCol>
                <a:gridCol w="1247979">
                  <a:extLst>
                    <a:ext uri="{9D8B030D-6E8A-4147-A177-3AD203B41FA5}">
                      <a16:colId xmlns:a16="http://schemas.microsoft.com/office/drawing/2014/main" val="531831205"/>
                    </a:ext>
                  </a:extLst>
                </a:gridCol>
                <a:gridCol w="1247979">
                  <a:extLst>
                    <a:ext uri="{9D8B030D-6E8A-4147-A177-3AD203B41FA5}">
                      <a16:colId xmlns:a16="http://schemas.microsoft.com/office/drawing/2014/main" val="440490999"/>
                    </a:ext>
                  </a:extLst>
                </a:gridCol>
                <a:gridCol w="1247979">
                  <a:extLst>
                    <a:ext uri="{9D8B030D-6E8A-4147-A177-3AD203B41FA5}">
                      <a16:colId xmlns:a16="http://schemas.microsoft.com/office/drawing/2014/main" val="4254554276"/>
                    </a:ext>
                  </a:extLst>
                </a:gridCol>
                <a:gridCol w="1247979">
                  <a:extLst>
                    <a:ext uri="{9D8B030D-6E8A-4147-A177-3AD203B41FA5}">
                      <a16:colId xmlns:a16="http://schemas.microsoft.com/office/drawing/2014/main" val="83806400"/>
                    </a:ext>
                  </a:extLst>
                </a:gridCol>
                <a:gridCol w="1247979">
                  <a:extLst>
                    <a:ext uri="{9D8B030D-6E8A-4147-A177-3AD203B41FA5}">
                      <a16:colId xmlns:a16="http://schemas.microsoft.com/office/drawing/2014/main" val="82524251"/>
                    </a:ext>
                  </a:extLst>
                </a:gridCol>
                <a:gridCol w="1247979">
                  <a:extLst>
                    <a:ext uri="{9D8B030D-6E8A-4147-A177-3AD203B41FA5}">
                      <a16:colId xmlns:a16="http://schemas.microsoft.com/office/drawing/2014/main" val="3519382355"/>
                    </a:ext>
                  </a:extLst>
                </a:gridCol>
              </a:tblGrid>
              <a:tr h="5474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Linear Regression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Ridge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Lasso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LGBM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XGBoost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CatBoost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DNN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LSTM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47389"/>
                  </a:ext>
                </a:extLst>
              </a:tr>
              <a:tr h="273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817.357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744.664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835.954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674.180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626.738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650.987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549.207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472.266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15320"/>
                  </a:ext>
                </a:extLst>
              </a:tr>
              <a:tr h="273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RMSE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28.589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27.289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28.913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25.965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25.035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25.514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23.435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21.732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2560"/>
                  </a:ext>
                </a:extLst>
              </a:tr>
              <a:tr h="29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MAE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12.095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12.282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18.480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10.480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13.338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10.524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10.249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8.849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53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C7A4744-2BAA-41FE-A742-30748457414F}"/>
              </a:ext>
            </a:extLst>
          </p:cNvPr>
          <p:cNvSpPr txBox="1"/>
          <p:nvPr/>
        </p:nvSpPr>
        <p:spPr>
          <a:xfrm>
            <a:off x="515839" y="5840588"/>
            <a:ext cx="5699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LGBM, </a:t>
            </a:r>
            <a:r>
              <a:rPr lang="en-US" altLang="ko-KR" sz="2800" b="1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sz="2800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DNN, LSTM </a:t>
            </a:r>
            <a:r>
              <a:rPr lang="ko-KR" altLang="en-US" sz="2800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endParaRPr lang="en-US" altLang="ko-KR" sz="2800" b="1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3AD0F-12F4-48D8-8033-3286D95F5D14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분석과 모델링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결과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9DEE116-D9AC-44DB-9937-4ADD906B3EE5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6F43C632-A09D-4997-A14B-24621F3C8AA3}"/>
              </a:ext>
            </a:extLst>
          </p:cNvPr>
          <p:cNvSpPr/>
          <p:nvPr/>
        </p:nvSpPr>
        <p:spPr>
          <a:xfrm>
            <a:off x="5425329" y="1230416"/>
            <a:ext cx="1261640" cy="1623468"/>
          </a:xfrm>
          <a:prstGeom prst="flowChartProcess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CA1B40F1-F8DC-4D14-924E-47DA19B20763}"/>
              </a:ext>
            </a:extLst>
          </p:cNvPr>
          <p:cNvSpPr/>
          <p:nvPr/>
        </p:nvSpPr>
        <p:spPr>
          <a:xfrm>
            <a:off x="5449322" y="3677484"/>
            <a:ext cx="1261640" cy="1623468"/>
          </a:xfrm>
          <a:prstGeom prst="flowChartProcess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6B1B4860-F152-4CA9-8C61-B10AF7FEE6D8}"/>
              </a:ext>
            </a:extLst>
          </p:cNvPr>
          <p:cNvSpPr/>
          <p:nvPr/>
        </p:nvSpPr>
        <p:spPr>
          <a:xfrm>
            <a:off x="7927502" y="1217467"/>
            <a:ext cx="3736580" cy="1623468"/>
          </a:xfrm>
          <a:prstGeom prst="flowChartProcess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F39AE73B-2CF8-4AC5-9F6B-54130AB03BB4}"/>
              </a:ext>
            </a:extLst>
          </p:cNvPr>
          <p:cNvSpPr/>
          <p:nvPr/>
        </p:nvSpPr>
        <p:spPr>
          <a:xfrm>
            <a:off x="7927502" y="3677484"/>
            <a:ext cx="3748155" cy="1623468"/>
          </a:xfrm>
          <a:prstGeom prst="flowChartProcess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424F8-09F6-4258-93BC-1E302086BF7A}"/>
              </a:ext>
            </a:extLst>
          </p:cNvPr>
          <p:cNvSpPr txBox="1"/>
          <p:nvPr/>
        </p:nvSpPr>
        <p:spPr>
          <a:xfrm>
            <a:off x="7681773" y="5809810"/>
            <a:ext cx="443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u="sng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3200" b="1" u="sng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모델로 </a:t>
            </a:r>
            <a:r>
              <a:rPr lang="en-US" altLang="ko-KR" sz="3200" b="1" u="sng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Ensemble</a:t>
            </a:r>
            <a:endParaRPr lang="ko-KR" altLang="en-US" sz="3200" u="sng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1574D4-6F65-4719-85E1-CD6432E00689}"/>
              </a:ext>
            </a:extLst>
          </p:cNvPr>
          <p:cNvSpPr/>
          <p:nvPr/>
        </p:nvSpPr>
        <p:spPr>
          <a:xfrm>
            <a:off x="6609145" y="5900891"/>
            <a:ext cx="679088" cy="379466"/>
          </a:xfrm>
          <a:prstGeom prst="rightArrow">
            <a:avLst>
              <a:gd name="adj1" fmla="val 37798"/>
              <a:gd name="adj2" fmla="val 50000"/>
            </a:avLst>
          </a:prstGeom>
          <a:solidFill>
            <a:srgbClr val="092729"/>
          </a:solidFill>
          <a:ln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272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105971-528B-4D2F-9CFE-768B984FBA02}"/>
              </a:ext>
            </a:extLst>
          </p:cNvPr>
          <p:cNvSpPr txBox="1"/>
          <p:nvPr/>
        </p:nvSpPr>
        <p:spPr>
          <a:xfrm>
            <a:off x="9698482" y="938946"/>
            <a:ext cx="2237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소수점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넷째자리에서 반올림함</a:t>
            </a:r>
          </a:p>
        </p:txBody>
      </p:sp>
    </p:spTree>
    <p:extLst>
      <p:ext uri="{BB962C8B-B14F-4D97-AF65-F5344CB8AC3E}">
        <p14:creationId xmlns:p14="http://schemas.microsoft.com/office/powerpoint/2010/main" val="27007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9" grpId="0"/>
      <p:bldP spid="2" grpId="0" animBg="1"/>
      <p:bldP spid="17" grpId="0" animBg="1"/>
      <p:bldP spid="19" grpId="0" animBg="1"/>
      <p:bldP spid="20" grpId="0" animBg="1"/>
      <p:bldP spid="5" grpId="0"/>
      <p:bldP spid="6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D2C99-872E-48C2-9CDA-A623CEB89C48}"/>
              </a:ext>
            </a:extLst>
          </p:cNvPr>
          <p:cNvSpPr txBox="1"/>
          <p:nvPr/>
        </p:nvSpPr>
        <p:spPr>
          <a:xfrm>
            <a:off x="916790" y="1175936"/>
            <a:ext cx="5811812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8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다른 모델을 결합하는 것</a:t>
            </a:r>
            <a:endParaRPr lang="en-US" altLang="ko-KR" sz="1867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8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모델의 예측 결과를 산술평균</a:t>
            </a:r>
            <a:endParaRPr lang="en-US" altLang="ko-KR" sz="1867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17" indent="-342917">
              <a:buAutoNum type="arabicPeriod"/>
            </a:pPr>
            <a:endParaRPr lang="ko-KR" altLang="en-US" sz="1867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3714B4-5C6F-4710-8074-0958AD4E80BD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분석과 모델링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 및 최종 선정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2D34B29-6261-460E-BB4E-5D36F169E1D3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A4F0411-0B98-4EF6-A119-8A38A6583F2C}"/>
              </a:ext>
            </a:extLst>
          </p:cNvPr>
          <p:cNvSpPr txBox="1"/>
          <p:nvPr/>
        </p:nvSpPr>
        <p:spPr>
          <a:xfrm>
            <a:off x="433446" y="2036131"/>
            <a:ext cx="613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성별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 판매량 예측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1FF8A-54B5-40C6-B807-D38F0AE3B0DD}"/>
              </a:ext>
            </a:extLst>
          </p:cNvPr>
          <p:cNvSpPr txBox="1"/>
          <p:nvPr/>
        </p:nvSpPr>
        <p:spPr>
          <a:xfrm>
            <a:off x="428406" y="4283852"/>
            <a:ext cx="4812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예측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D5E95D4D-0FDF-476D-A6E3-B4F329D8B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55964"/>
              </p:ext>
            </p:extLst>
          </p:nvPr>
        </p:nvGraphicFramePr>
        <p:xfrm>
          <a:off x="540662" y="2484847"/>
          <a:ext cx="7584768" cy="1519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128">
                  <a:extLst>
                    <a:ext uri="{9D8B030D-6E8A-4147-A177-3AD203B41FA5}">
                      <a16:colId xmlns:a16="http://schemas.microsoft.com/office/drawing/2014/main" val="3577214805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440490999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4254554276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83806400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82524251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3519382355"/>
                    </a:ext>
                  </a:extLst>
                </a:gridCol>
              </a:tblGrid>
              <a:tr h="5136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LGBM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CatBoost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DNN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LSTM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Ensemble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47389"/>
                  </a:ext>
                </a:extLst>
              </a:tr>
              <a:tr h="267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439.514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437.208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441.137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414.380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405.364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15320"/>
                  </a:ext>
                </a:extLst>
              </a:tr>
              <a:tr h="267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RMSE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20.965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20.910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21.003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20.356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20.134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2560"/>
                  </a:ext>
                </a:extLst>
              </a:tr>
              <a:tr h="290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7.958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7.981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7.805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7.180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7.322</a:t>
                      </a:r>
                      <a:endParaRPr lang="ko-KR" altLang="en-US" sz="1600" b="0" i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53827"/>
                  </a:ext>
                </a:extLst>
              </a:tr>
            </a:tbl>
          </a:graphicData>
        </a:graphic>
      </p:graphicFrame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4BCFAB7F-3212-4CC0-883D-4DEBA40AB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93449"/>
              </p:ext>
            </p:extLst>
          </p:nvPr>
        </p:nvGraphicFramePr>
        <p:xfrm>
          <a:off x="540662" y="4760461"/>
          <a:ext cx="7584768" cy="1553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128">
                  <a:extLst>
                    <a:ext uri="{9D8B030D-6E8A-4147-A177-3AD203B41FA5}">
                      <a16:colId xmlns:a16="http://schemas.microsoft.com/office/drawing/2014/main" val="3577214805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440490999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4254554276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83806400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82524251"/>
                    </a:ext>
                  </a:extLst>
                </a:gridCol>
                <a:gridCol w="1264128">
                  <a:extLst>
                    <a:ext uri="{9D8B030D-6E8A-4147-A177-3AD203B41FA5}">
                      <a16:colId xmlns:a16="http://schemas.microsoft.com/office/drawing/2014/main" val="3519382355"/>
                    </a:ext>
                  </a:extLst>
                </a:gridCol>
              </a:tblGrid>
              <a:tr h="54745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LGBM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CatBoost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DNN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LSTM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Ensemble</a:t>
                      </a:r>
                      <a:endParaRPr lang="ko-KR" altLang="en-US" sz="1800" b="0" dirty="0">
                        <a:solidFill>
                          <a:srgbClr val="09272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19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47389"/>
                  </a:ext>
                </a:extLst>
              </a:tr>
              <a:tr h="273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674.180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650.987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650.930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472.266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552.024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15320"/>
                  </a:ext>
                </a:extLst>
              </a:tr>
              <a:tr h="2737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RMSE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25.965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25.514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25.513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21.732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23.495</a:t>
                      </a:r>
                      <a:endParaRPr lang="ko-KR" altLang="en-US" sz="1600" b="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72560"/>
                  </a:ext>
                </a:extLst>
              </a:tr>
              <a:tr h="29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MAE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10.480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10.524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11.937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8.849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9.719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53827"/>
                  </a:ext>
                </a:extLst>
              </a:tr>
            </a:tbl>
          </a:graphicData>
        </a:graphic>
      </p:graphicFrame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0DD7C448-8701-485D-886C-E31D5AEC304A}"/>
              </a:ext>
            </a:extLst>
          </p:cNvPr>
          <p:cNvSpPr/>
          <p:nvPr/>
        </p:nvSpPr>
        <p:spPr>
          <a:xfrm>
            <a:off x="6863790" y="2497796"/>
            <a:ext cx="1261640" cy="1623468"/>
          </a:xfrm>
          <a:prstGeom prst="flowChartProcess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B781768B-DFB0-4FD4-BAB9-3B752B0C9F64}"/>
              </a:ext>
            </a:extLst>
          </p:cNvPr>
          <p:cNvSpPr/>
          <p:nvPr/>
        </p:nvSpPr>
        <p:spPr>
          <a:xfrm>
            <a:off x="5556474" y="4760461"/>
            <a:ext cx="1286778" cy="1623468"/>
          </a:xfrm>
          <a:prstGeom prst="flowChartProcess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8A49F-6E8B-4C1C-AFFA-53E40015A92F}"/>
              </a:ext>
            </a:extLst>
          </p:cNvPr>
          <p:cNvSpPr txBox="1"/>
          <p:nvPr/>
        </p:nvSpPr>
        <p:spPr>
          <a:xfrm>
            <a:off x="8518399" y="3052288"/>
            <a:ext cx="163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판매량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9BF91D-EECB-485A-A835-3D19F61F608D}"/>
              </a:ext>
            </a:extLst>
          </p:cNvPr>
          <p:cNvSpPr txBox="1"/>
          <p:nvPr/>
        </p:nvSpPr>
        <p:spPr>
          <a:xfrm>
            <a:off x="10301864" y="3052288"/>
            <a:ext cx="163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Ensemble</a:t>
            </a:r>
            <a:endParaRPr lang="ko-KR" altLang="en-US" sz="24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1DBA05-F8BC-497F-ADFB-A2929E3A6C29}"/>
              </a:ext>
            </a:extLst>
          </p:cNvPr>
          <p:cNvSpPr txBox="1"/>
          <p:nvPr/>
        </p:nvSpPr>
        <p:spPr>
          <a:xfrm>
            <a:off x="8329362" y="5117787"/>
            <a:ext cx="163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</a:p>
          <a:p>
            <a:pPr algn="ctr"/>
            <a:r>
              <a:rPr lang="ko-KR" altLang="en-US" sz="24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endParaRPr lang="ko-KR" altLang="en-US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CC9259-E3E2-4D8B-BD1A-59EB4FCA33FA}"/>
              </a:ext>
            </a:extLst>
          </p:cNvPr>
          <p:cNvSpPr txBox="1"/>
          <p:nvPr/>
        </p:nvSpPr>
        <p:spPr>
          <a:xfrm>
            <a:off x="10766385" y="5311421"/>
            <a:ext cx="163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endParaRPr lang="ko-KR" altLang="en-US" sz="24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707592-5551-459E-B00F-93927D8CC01F}"/>
              </a:ext>
            </a:extLst>
          </p:cNvPr>
          <p:cNvCxnSpPr>
            <a:cxnSpLocks/>
          </p:cNvCxnSpPr>
          <p:nvPr/>
        </p:nvCxnSpPr>
        <p:spPr>
          <a:xfrm>
            <a:off x="9658021" y="3283120"/>
            <a:ext cx="544975" cy="1"/>
          </a:xfrm>
          <a:prstGeom prst="straightConnector1">
            <a:avLst/>
          </a:prstGeom>
          <a:ln w="5715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56C23D6-248D-4685-B87E-F5EFC39FCB63}"/>
              </a:ext>
            </a:extLst>
          </p:cNvPr>
          <p:cNvCxnSpPr>
            <a:cxnSpLocks/>
          </p:cNvCxnSpPr>
          <p:nvPr/>
        </p:nvCxnSpPr>
        <p:spPr>
          <a:xfrm>
            <a:off x="9961392" y="5518936"/>
            <a:ext cx="544975" cy="1"/>
          </a:xfrm>
          <a:prstGeom prst="straightConnector1">
            <a:avLst/>
          </a:prstGeom>
          <a:ln w="5715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15">
            <a:extLst>
              <a:ext uri="{FF2B5EF4-FFF2-40B4-BE49-F238E27FC236}">
                <a16:creationId xmlns:a16="http://schemas.microsoft.com/office/drawing/2014/main" id="{202EF04A-E485-4DA2-BCEB-6D83D41DF4D9}"/>
              </a:ext>
            </a:extLst>
          </p:cNvPr>
          <p:cNvSpPr txBox="1"/>
          <p:nvPr/>
        </p:nvSpPr>
        <p:spPr>
          <a:xfrm>
            <a:off x="9017432" y="2017006"/>
            <a:ext cx="2415001" cy="260869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2800" kern="0" spc="-133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모델 선정</a:t>
            </a:r>
            <a:endParaRPr lang="en-US" sz="28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1F0FEC-AE47-4AC1-A1B7-44A8135428F9}"/>
              </a:ext>
            </a:extLst>
          </p:cNvPr>
          <p:cNvSpPr txBox="1"/>
          <p:nvPr/>
        </p:nvSpPr>
        <p:spPr>
          <a:xfrm>
            <a:off x="428406" y="768751"/>
            <a:ext cx="613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앙상블이란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76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28" grpId="0" animBg="1"/>
      <p:bldP spid="29" grpId="0" animBg="1"/>
      <p:bldP spid="4" grpId="0"/>
      <p:bldP spid="30" grpId="0"/>
      <p:bldP spid="31" grpId="0"/>
      <p:bldP spid="32" grpId="0"/>
      <p:bldP spid="38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93714B4-5C6F-4710-8074-0958AD4E80BD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분석과 모델링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시연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2D34B29-6261-460E-BB4E-5D36F169E1D3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1DC50B-AE0D-48A1-A8DD-B221A85E95D0}"/>
              </a:ext>
            </a:extLst>
          </p:cNvPr>
          <p:cNvSpPr txBox="1"/>
          <p:nvPr/>
        </p:nvSpPr>
        <p:spPr>
          <a:xfrm>
            <a:off x="540742" y="777437"/>
            <a:ext cx="745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29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일의 </a:t>
            </a:r>
            <a:r>
              <a:rPr lang="ko-KR" altLang="en-US" sz="24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탄산음료 판매량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sz="2400" dirty="0" err="1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</a:t>
            </a:r>
            <a:r>
              <a:rPr lang="ko-KR" altLang="en-US" sz="24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7137849-D7EF-4935-87DF-639781F8E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74" y="5093077"/>
            <a:ext cx="3196920" cy="1352831"/>
          </a:xfrm>
          <a:prstGeom prst="rect">
            <a:avLst/>
          </a:prstGeom>
        </p:spPr>
      </p:pic>
      <p:pic>
        <p:nvPicPr>
          <p:cNvPr id="51" name="그림 50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81BA6607-3267-42F0-B44C-EB753C4AD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9" y="1714745"/>
            <a:ext cx="4945521" cy="1005168"/>
          </a:xfrm>
          <a:prstGeom prst="rect">
            <a:avLst/>
          </a:prstGeom>
        </p:spPr>
      </p:pic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9EA631F5-B290-4CAB-888C-DE4D09D89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57" y="1524571"/>
            <a:ext cx="5987463" cy="1110529"/>
          </a:xfrm>
          <a:prstGeom prst="rect">
            <a:avLst/>
          </a:prstGeom>
        </p:spPr>
      </p:pic>
      <p:sp>
        <p:nvSpPr>
          <p:cNvPr id="53" name="Object 15">
            <a:extLst>
              <a:ext uri="{FF2B5EF4-FFF2-40B4-BE49-F238E27FC236}">
                <a16:creationId xmlns:a16="http://schemas.microsoft.com/office/drawing/2014/main" id="{77EA2F6C-F4B5-41C0-973D-A9B0935D9AB7}"/>
              </a:ext>
            </a:extLst>
          </p:cNvPr>
          <p:cNvSpPr txBox="1"/>
          <p:nvPr/>
        </p:nvSpPr>
        <p:spPr>
          <a:xfrm>
            <a:off x="697841" y="1265341"/>
            <a:ext cx="2920462" cy="237145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품목 </a:t>
            </a:r>
            <a:r>
              <a:rPr lang="en-US" altLang="ko-KR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One-Hot Encoding</a:t>
            </a:r>
            <a:endParaRPr lang="en-US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Object 15">
            <a:extLst>
              <a:ext uri="{FF2B5EF4-FFF2-40B4-BE49-F238E27FC236}">
                <a16:creationId xmlns:a16="http://schemas.microsoft.com/office/drawing/2014/main" id="{66899534-7954-4B09-AEB5-AD1B47755B77}"/>
              </a:ext>
            </a:extLst>
          </p:cNvPr>
          <p:cNvSpPr txBox="1"/>
          <p:nvPr/>
        </p:nvSpPr>
        <p:spPr>
          <a:xfrm>
            <a:off x="8580364" y="4704080"/>
            <a:ext cx="2380139" cy="261235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예측</a:t>
            </a:r>
            <a:endParaRPr lang="en-US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6D6353B-3CD6-4779-8E9B-5CD9A618C821}"/>
              </a:ext>
            </a:extLst>
          </p:cNvPr>
          <p:cNvSpPr/>
          <p:nvPr/>
        </p:nvSpPr>
        <p:spPr>
          <a:xfrm>
            <a:off x="1324329" y="3429232"/>
            <a:ext cx="2191933" cy="533167"/>
          </a:xfrm>
          <a:prstGeom prst="roundRect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Ensemble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B43A2C8-0C16-4F42-8187-D84DC3C88539}"/>
              </a:ext>
            </a:extLst>
          </p:cNvPr>
          <p:cNvSpPr/>
          <p:nvPr/>
        </p:nvSpPr>
        <p:spPr>
          <a:xfrm>
            <a:off x="8675738" y="3432465"/>
            <a:ext cx="2191933" cy="522113"/>
          </a:xfrm>
          <a:prstGeom prst="roundRect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</p:txBody>
      </p:sp>
      <p:sp>
        <p:nvSpPr>
          <p:cNvPr id="57" name="오른쪽 대괄호 56">
            <a:extLst>
              <a:ext uri="{FF2B5EF4-FFF2-40B4-BE49-F238E27FC236}">
                <a16:creationId xmlns:a16="http://schemas.microsoft.com/office/drawing/2014/main" id="{08259D16-DA7B-48E0-ABFD-1B8589F29521}"/>
              </a:ext>
            </a:extLst>
          </p:cNvPr>
          <p:cNvSpPr/>
          <p:nvPr/>
        </p:nvSpPr>
        <p:spPr>
          <a:xfrm rot="5400000">
            <a:off x="5985482" y="-1772112"/>
            <a:ext cx="251517" cy="9093203"/>
          </a:xfrm>
          <a:prstGeom prst="rightBracket">
            <a:avLst/>
          </a:prstGeom>
          <a:noFill/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55CAB9D-B1AB-4666-A25E-63B2C234BF70}"/>
              </a:ext>
            </a:extLst>
          </p:cNvPr>
          <p:cNvGrpSpPr/>
          <p:nvPr/>
        </p:nvGrpSpPr>
        <p:grpSpPr>
          <a:xfrm>
            <a:off x="792188" y="5005954"/>
            <a:ext cx="5486400" cy="1352832"/>
            <a:chOff x="119319" y="5260800"/>
            <a:chExt cx="4949194" cy="122151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4770EE7-833B-428B-BA7F-A68C7BD22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61"/>
            <a:stretch/>
          </p:blipFill>
          <p:spPr>
            <a:xfrm>
              <a:off x="119319" y="5260800"/>
              <a:ext cx="2545238" cy="1221516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87F8D68-295B-4F8B-AEA4-10BA36B73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11"/>
            <a:stretch/>
          </p:blipFill>
          <p:spPr>
            <a:xfrm>
              <a:off x="3126592" y="5260800"/>
              <a:ext cx="1941921" cy="1221515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553D675-6CA9-4F87-9DA3-7DF5E101390F}"/>
                </a:ext>
              </a:extLst>
            </p:cNvPr>
            <p:cNvSpPr txBox="1"/>
            <p:nvPr/>
          </p:nvSpPr>
          <p:spPr>
            <a:xfrm>
              <a:off x="2695037" y="5716664"/>
              <a:ext cx="35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…</a:t>
              </a:r>
              <a:endPara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4AFD760F-872D-445B-98D2-1A4782BC92A0}"/>
              </a:ext>
            </a:extLst>
          </p:cNvPr>
          <p:cNvSpPr/>
          <p:nvPr/>
        </p:nvSpPr>
        <p:spPr>
          <a:xfrm>
            <a:off x="2255778" y="3900476"/>
            <a:ext cx="309170" cy="616648"/>
          </a:xfrm>
          <a:prstGeom prst="down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6BC345E6-26A6-4415-927D-A53C4D737BE5}"/>
              </a:ext>
            </a:extLst>
          </p:cNvPr>
          <p:cNvSpPr/>
          <p:nvPr/>
        </p:nvSpPr>
        <p:spPr>
          <a:xfrm>
            <a:off x="9617119" y="3941567"/>
            <a:ext cx="309169" cy="581743"/>
          </a:xfrm>
          <a:prstGeom prst="down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Object 15">
            <a:extLst>
              <a:ext uri="{FF2B5EF4-FFF2-40B4-BE49-F238E27FC236}">
                <a16:creationId xmlns:a16="http://schemas.microsoft.com/office/drawing/2014/main" id="{0622DCD8-4B05-406A-A365-35A74326DE3B}"/>
              </a:ext>
            </a:extLst>
          </p:cNvPr>
          <p:cNvSpPr txBox="1"/>
          <p:nvPr/>
        </p:nvSpPr>
        <p:spPr>
          <a:xfrm>
            <a:off x="1312777" y="4702744"/>
            <a:ext cx="2191933" cy="262571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판매량 예측</a:t>
            </a:r>
            <a:endParaRPr lang="en-US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9" name="Object 15">
            <a:extLst>
              <a:ext uri="{FF2B5EF4-FFF2-40B4-BE49-F238E27FC236}">
                <a16:creationId xmlns:a16="http://schemas.microsoft.com/office/drawing/2014/main" id="{5832C06A-6A72-4337-9917-EF65241C79F4}"/>
              </a:ext>
            </a:extLst>
          </p:cNvPr>
          <p:cNvSpPr txBox="1"/>
          <p:nvPr/>
        </p:nvSpPr>
        <p:spPr>
          <a:xfrm>
            <a:off x="5992889" y="1265340"/>
            <a:ext cx="2920462" cy="259230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</a:t>
            </a:r>
            <a:r>
              <a: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(21.07.09~29)</a:t>
            </a:r>
          </a:p>
        </p:txBody>
      </p: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7CE80F97-4D7D-4E85-BE30-9DC70B662F32}"/>
              </a:ext>
            </a:extLst>
          </p:cNvPr>
          <p:cNvSpPr/>
          <p:nvPr/>
        </p:nvSpPr>
        <p:spPr>
          <a:xfrm>
            <a:off x="2277948" y="2905471"/>
            <a:ext cx="309170" cy="529311"/>
          </a:xfrm>
          <a:prstGeom prst="down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77558840-2E9F-4553-A192-5275441F77D9}"/>
              </a:ext>
            </a:extLst>
          </p:cNvPr>
          <p:cNvSpPr/>
          <p:nvPr/>
        </p:nvSpPr>
        <p:spPr>
          <a:xfrm>
            <a:off x="9617118" y="2906805"/>
            <a:ext cx="309169" cy="522113"/>
          </a:xfrm>
          <a:prstGeom prst="down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3" name="그림 72" descr="텍스트이(가) 표시된 사진&#10;&#10;자동 생성된 설명">
            <a:extLst>
              <a:ext uri="{FF2B5EF4-FFF2-40B4-BE49-F238E27FC236}">
                <a16:creationId xmlns:a16="http://schemas.microsoft.com/office/drawing/2014/main" id="{CFBEE80D-3C54-446E-B637-C960393B6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93" y="3298081"/>
            <a:ext cx="4533811" cy="929720"/>
          </a:xfrm>
          <a:prstGeom prst="rect">
            <a:avLst/>
          </a:prstGeom>
        </p:spPr>
      </p:pic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E37C2585-791B-43A9-AFAB-823ACAF8434D}"/>
              </a:ext>
            </a:extLst>
          </p:cNvPr>
          <p:cNvSpPr/>
          <p:nvPr/>
        </p:nvSpPr>
        <p:spPr>
          <a:xfrm>
            <a:off x="4142102" y="3549906"/>
            <a:ext cx="4091372" cy="430916"/>
          </a:xfrm>
          <a:prstGeom prst="flowChartProcess">
            <a:avLst/>
          </a:prstGeom>
          <a:noFill/>
          <a:ln w="38100">
            <a:solidFill>
              <a:srgbClr val="BC9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3" grpId="0" animBg="1"/>
      <p:bldP spid="54" grpId="0" animBg="1"/>
      <p:bldP spid="55" grpId="0" animBg="1"/>
      <p:bldP spid="56" grpId="0" animBg="1"/>
      <p:bldP spid="57" grpId="0" animBg="1"/>
      <p:bldP spid="64" grpId="0" animBg="1"/>
      <p:bldP spid="65" grpId="0" animBg="1"/>
      <p:bldP spid="68" grpId="0" animBg="1"/>
      <p:bldP spid="69" grpId="0" animBg="1"/>
      <p:bldP spid="71" grpId="0" animBg="1"/>
      <p:bldP spid="72" grpId="0" animBg="1"/>
      <p:bldP spid="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1010">
            <a:extLst>
              <a:ext uri="{FF2B5EF4-FFF2-40B4-BE49-F238E27FC236}">
                <a16:creationId xmlns:a16="http://schemas.microsoft.com/office/drawing/2014/main" id="{C46C7595-1473-43FD-9A86-6123F94F4CE6}"/>
              </a:ext>
            </a:extLst>
          </p:cNvPr>
          <p:cNvGrpSpPr/>
          <p:nvPr/>
        </p:nvGrpSpPr>
        <p:grpSpPr>
          <a:xfrm>
            <a:off x="8098140" y="2997604"/>
            <a:ext cx="1008162" cy="1008162"/>
            <a:chOff x="8386736" y="4470164"/>
            <a:chExt cx="1512243" cy="1512243"/>
          </a:xfrm>
        </p:grpSpPr>
        <p:pic>
          <p:nvPicPr>
            <p:cNvPr id="48" name="Object 34">
              <a:extLst>
                <a:ext uri="{FF2B5EF4-FFF2-40B4-BE49-F238E27FC236}">
                  <a16:creationId xmlns:a16="http://schemas.microsoft.com/office/drawing/2014/main" id="{B2B01931-8B58-41B0-BD69-1CFCB3BC0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</a:blip>
            <a:stretch>
              <a:fillRect/>
            </a:stretch>
          </p:blipFill>
          <p:spPr>
            <a:xfrm>
              <a:off x="8386736" y="4470164"/>
              <a:ext cx="1512243" cy="1512243"/>
            </a:xfrm>
            <a:prstGeom prst="rect">
              <a:avLst/>
            </a:prstGeom>
          </p:spPr>
        </p:pic>
      </p:grpSp>
      <p:sp>
        <p:nvSpPr>
          <p:cNvPr id="15" name="Object 16">
            <a:extLst>
              <a:ext uri="{FF2B5EF4-FFF2-40B4-BE49-F238E27FC236}">
                <a16:creationId xmlns:a16="http://schemas.microsoft.com/office/drawing/2014/main" id="{B1FCDFD3-17F5-4497-A451-7AF795B0F7C4}"/>
              </a:ext>
            </a:extLst>
          </p:cNvPr>
          <p:cNvSpPr txBox="1"/>
          <p:nvPr/>
        </p:nvSpPr>
        <p:spPr>
          <a:xfrm>
            <a:off x="4927600" y="1380865"/>
            <a:ext cx="1773307" cy="211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E227C-3457-49EB-857E-AB79F9EDA656}"/>
              </a:ext>
            </a:extLst>
          </p:cNvPr>
          <p:cNvSpPr txBox="1"/>
          <p:nvPr/>
        </p:nvSpPr>
        <p:spPr>
          <a:xfrm>
            <a:off x="4663984" y="924492"/>
            <a:ext cx="3872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광고</a:t>
            </a:r>
            <a:endParaRPr lang="en-US" altLang="ko-KR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20303D-D30A-4573-B33D-9FB93CBDCE56}"/>
              </a:ext>
            </a:extLst>
          </p:cNvPr>
          <p:cNvSpPr txBox="1"/>
          <p:nvPr/>
        </p:nvSpPr>
        <p:spPr>
          <a:xfrm>
            <a:off x="1595243" y="1992089"/>
            <a:ext cx="9377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</a:t>
            </a:r>
            <a:r>
              <a:rPr lang="ko-KR" altLang="en-US" sz="2400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날씨별</a:t>
            </a:r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</a:t>
            </a:r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맞춤형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제작 및 맞춤형 게시 서비스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E2210A8-FCE4-4E72-B194-BF86476D170D}"/>
              </a:ext>
            </a:extLst>
          </p:cNvPr>
          <p:cNvGrpSpPr/>
          <p:nvPr/>
        </p:nvGrpSpPr>
        <p:grpSpPr>
          <a:xfrm>
            <a:off x="3744524" y="944308"/>
            <a:ext cx="838862" cy="792663"/>
            <a:chOff x="4389120" y="1691295"/>
            <a:chExt cx="3776642" cy="377664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910EE74-E5AC-49FC-82EE-A2070600C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120" y="1691295"/>
              <a:ext cx="3776642" cy="377664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7062B4-DE15-4D07-B8B5-74655877B6D6}"/>
                </a:ext>
              </a:extLst>
            </p:cNvPr>
            <p:cNvSpPr txBox="1"/>
            <p:nvPr/>
          </p:nvSpPr>
          <p:spPr>
            <a:xfrm>
              <a:off x="5663886" y="3429003"/>
              <a:ext cx="1957752" cy="1319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AD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9" name="그룹 1010">
            <a:extLst>
              <a:ext uri="{FF2B5EF4-FFF2-40B4-BE49-F238E27FC236}">
                <a16:creationId xmlns:a16="http://schemas.microsoft.com/office/drawing/2014/main" id="{C07E2C58-18AA-4A9E-B155-7A6E8426C5F8}"/>
              </a:ext>
            </a:extLst>
          </p:cNvPr>
          <p:cNvGrpSpPr/>
          <p:nvPr/>
        </p:nvGrpSpPr>
        <p:grpSpPr>
          <a:xfrm>
            <a:off x="5627906" y="3040646"/>
            <a:ext cx="1008162" cy="1008162"/>
            <a:chOff x="8386736" y="4470164"/>
            <a:chExt cx="1512243" cy="1512243"/>
          </a:xfrm>
        </p:grpSpPr>
        <p:pic>
          <p:nvPicPr>
            <p:cNvPr id="20" name="Object 34">
              <a:extLst>
                <a:ext uri="{FF2B5EF4-FFF2-40B4-BE49-F238E27FC236}">
                  <a16:creationId xmlns:a16="http://schemas.microsoft.com/office/drawing/2014/main" id="{E7B1C3C8-84DD-4BBE-8A28-12040AEE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</a:blip>
            <a:stretch>
              <a:fillRect/>
            </a:stretch>
          </p:blipFill>
          <p:spPr>
            <a:xfrm>
              <a:off x="8386736" y="4470164"/>
              <a:ext cx="1512243" cy="1512243"/>
            </a:xfrm>
            <a:prstGeom prst="rect">
              <a:avLst/>
            </a:prstGeom>
          </p:spPr>
        </p:pic>
      </p:grpSp>
      <p:sp>
        <p:nvSpPr>
          <p:cNvPr id="26" name="Object 40">
            <a:extLst>
              <a:ext uri="{FF2B5EF4-FFF2-40B4-BE49-F238E27FC236}">
                <a16:creationId xmlns:a16="http://schemas.microsoft.com/office/drawing/2014/main" id="{D8D3FF52-DD12-49EE-BA61-9DADE215F2B0}"/>
              </a:ext>
            </a:extLst>
          </p:cNvPr>
          <p:cNvSpPr txBox="1"/>
          <p:nvPr/>
        </p:nvSpPr>
        <p:spPr>
          <a:xfrm>
            <a:off x="5051904" y="5952587"/>
            <a:ext cx="2179875" cy="65210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kern="0" spc="-133" dirty="0" err="1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성별</a:t>
            </a:r>
            <a:r>
              <a:rPr lang="en-US" altLang="ko-KR" sz="1600" kern="0" spc="-133" dirty="0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/</a:t>
            </a:r>
            <a:r>
              <a:rPr lang="en-US" altLang="ko-KR" sz="1600" kern="0" spc="-133" dirty="0" err="1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연령</a:t>
            </a:r>
            <a:r>
              <a:rPr lang="ko-KR" altLang="en-US" sz="1600" kern="0" spc="-133" dirty="0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별</a:t>
            </a:r>
            <a:r>
              <a:rPr lang="en-US" altLang="ko-KR" sz="1600" kern="0" spc="-133" dirty="0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/</a:t>
            </a:r>
            <a:r>
              <a:rPr lang="en-US" altLang="ko-KR" sz="1600" kern="0" spc="-133" dirty="0" err="1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날씨별</a:t>
            </a:r>
            <a:r>
              <a:rPr lang="en-US" altLang="ko-KR" sz="1600" kern="0" spc="-133" dirty="0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 </a:t>
            </a:r>
            <a:r>
              <a:rPr lang="ko-KR" altLang="en-US" sz="1600" kern="0" spc="-133" dirty="0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 광고</a:t>
            </a:r>
            <a:endParaRPr lang="en-US" sz="1600" dirty="0">
              <a:solidFill>
                <a:srgbClr val="0066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Object 41">
            <a:extLst>
              <a:ext uri="{FF2B5EF4-FFF2-40B4-BE49-F238E27FC236}">
                <a16:creationId xmlns:a16="http://schemas.microsoft.com/office/drawing/2014/main" id="{ECDFB5E4-8FA3-41ED-8AB8-578FC61CDB14}"/>
              </a:ext>
            </a:extLst>
          </p:cNvPr>
          <p:cNvSpPr txBox="1"/>
          <p:nvPr/>
        </p:nvSpPr>
        <p:spPr>
          <a:xfrm>
            <a:off x="2435849" y="4793761"/>
            <a:ext cx="2391076" cy="75440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2400" kern="0" spc="-133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판매량</a:t>
            </a:r>
            <a:r>
              <a:rPr lang="en-US" sz="2400" kern="0" spc="-13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 및</a:t>
            </a:r>
          </a:p>
          <a:p>
            <a:pPr algn="ctr"/>
            <a:r>
              <a:rPr lang="en-US" sz="2400" kern="0" spc="-13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 SNS </a:t>
            </a:r>
            <a:r>
              <a:rPr lang="en-US" sz="2400" kern="0" spc="-133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언급량</a:t>
            </a:r>
            <a:r>
              <a:rPr lang="en-US" sz="2400" kern="0" spc="-13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 </a:t>
            </a:r>
            <a:r>
              <a:rPr lang="en-US" sz="2400" kern="0" spc="-133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예측</a:t>
            </a:r>
            <a:r>
              <a:rPr lang="en-US" sz="2400" kern="0" spc="-13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 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8" name="그룹 1014">
            <a:extLst>
              <a:ext uri="{FF2B5EF4-FFF2-40B4-BE49-F238E27FC236}">
                <a16:creationId xmlns:a16="http://schemas.microsoft.com/office/drawing/2014/main" id="{5C170944-B0BC-4192-9C18-EF091610C0F5}"/>
              </a:ext>
            </a:extLst>
          </p:cNvPr>
          <p:cNvGrpSpPr/>
          <p:nvPr/>
        </p:nvGrpSpPr>
        <p:grpSpPr>
          <a:xfrm>
            <a:off x="8330195" y="3220867"/>
            <a:ext cx="544053" cy="543515"/>
            <a:chOff x="11940787" y="4810244"/>
            <a:chExt cx="816079" cy="815273"/>
          </a:xfrm>
        </p:grpSpPr>
        <p:pic>
          <p:nvPicPr>
            <p:cNvPr id="29" name="Object 55">
              <a:extLst>
                <a:ext uri="{FF2B5EF4-FFF2-40B4-BE49-F238E27FC236}">
                  <a16:creationId xmlns:a16="http://schemas.microsoft.com/office/drawing/2014/main" id="{B4C6CE29-7D33-4642-8EDE-3C2C67A2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940787" y="4810244"/>
              <a:ext cx="816079" cy="815273"/>
            </a:xfrm>
            <a:prstGeom prst="rect">
              <a:avLst/>
            </a:prstGeom>
          </p:spPr>
        </p:pic>
      </p:grpSp>
      <p:sp>
        <p:nvSpPr>
          <p:cNvPr id="30" name="Object 41">
            <a:extLst>
              <a:ext uri="{FF2B5EF4-FFF2-40B4-BE49-F238E27FC236}">
                <a16:creationId xmlns:a16="http://schemas.microsoft.com/office/drawing/2014/main" id="{5DA6AC9B-6121-4969-A1DA-B88AB0C2D36E}"/>
              </a:ext>
            </a:extLst>
          </p:cNvPr>
          <p:cNvSpPr txBox="1"/>
          <p:nvPr/>
        </p:nvSpPr>
        <p:spPr>
          <a:xfrm>
            <a:off x="4913595" y="4779995"/>
            <a:ext cx="2391076" cy="75440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2400" kern="0" spc="-13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맞춤형 광고</a:t>
            </a:r>
            <a:endParaRPr lang="en-US" altLang="ko-KR" sz="2400" kern="0" spc="-133" dirty="0">
              <a:latin typeface="나눔스퀘어 Bold" panose="020B0600000101010101" pitchFamily="50" charset="-127"/>
              <a:ea typeface="나눔스퀘어 Bold" panose="020B0600000101010101" pitchFamily="50" charset="-127"/>
              <a:cs typeface="에스코어 드림 9 Black" pitchFamily="34" charset="0"/>
            </a:endParaRPr>
          </a:p>
          <a:p>
            <a:pPr algn="ctr"/>
            <a:r>
              <a:rPr lang="ko-KR" altLang="en-US" sz="2400" kern="0" spc="-13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 제작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41">
            <a:extLst>
              <a:ext uri="{FF2B5EF4-FFF2-40B4-BE49-F238E27FC236}">
                <a16:creationId xmlns:a16="http://schemas.microsoft.com/office/drawing/2014/main" id="{D5C8DF55-DCE9-485D-BDF1-AD372C42EF05}"/>
              </a:ext>
            </a:extLst>
          </p:cNvPr>
          <p:cNvSpPr txBox="1"/>
          <p:nvPr/>
        </p:nvSpPr>
        <p:spPr>
          <a:xfrm>
            <a:off x="7509195" y="4759481"/>
            <a:ext cx="2391076" cy="75440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ko-KR" altLang="en-US" sz="2400" kern="0" spc="-13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광고 게시</a:t>
            </a:r>
            <a:endParaRPr lang="en-US" altLang="ko-KR" sz="2400" kern="0" spc="-133" dirty="0">
              <a:latin typeface="나눔스퀘어 Bold" panose="020B0600000101010101" pitchFamily="50" charset="-127"/>
              <a:ea typeface="나눔스퀘어 Bold" panose="020B0600000101010101" pitchFamily="50" charset="-127"/>
              <a:cs typeface="에스코어 드림 9 Black" pitchFamily="34" charset="0"/>
            </a:endParaRPr>
          </a:p>
          <a:p>
            <a:pPr algn="ctr"/>
            <a:r>
              <a:rPr lang="ko-KR" altLang="en-US" sz="2400" kern="0" spc="-133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9 Black" pitchFamily="34" charset="0"/>
              </a:rPr>
              <a:t>계획 수립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Object 40">
            <a:extLst>
              <a:ext uri="{FF2B5EF4-FFF2-40B4-BE49-F238E27FC236}">
                <a16:creationId xmlns:a16="http://schemas.microsoft.com/office/drawing/2014/main" id="{6BBE1110-D678-4AA4-A046-57C35BA37BDC}"/>
              </a:ext>
            </a:extLst>
          </p:cNvPr>
          <p:cNvSpPr txBox="1"/>
          <p:nvPr/>
        </p:nvSpPr>
        <p:spPr>
          <a:xfrm>
            <a:off x="2640015" y="5958501"/>
            <a:ext cx="1877870" cy="65210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600" dirty="0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</a:t>
            </a:r>
            <a:r>
              <a:rPr lang="en-US" altLang="ko-KR" sz="1600" dirty="0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sz="1600" dirty="0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실행</a:t>
            </a:r>
            <a:endParaRPr lang="en-US" sz="1600" dirty="0">
              <a:solidFill>
                <a:srgbClr val="0066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Object 40">
            <a:extLst>
              <a:ext uri="{FF2B5EF4-FFF2-40B4-BE49-F238E27FC236}">
                <a16:creationId xmlns:a16="http://schemas.microsoft.com/office/drawing/2014/main" id="{C87BAE3E-A178-47CB-9FBA-F172934675EB}"/>
              </a:ext>
            </a:extLst>
          </p:cNvPr>
          <p:cNvSpPr txBox="1"/>
          <p:nvPr/>
        </p:nvSpPr>
        <p:spPr>
          <a:xfrm>
            <a:off x="7765798" y="5960601"/>
            <a:ext cx="1877870" cy="65210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600" dirty="0">
                <a:solidFill>
                  <a:srgbClr val="0066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최적화 계획 수립</a:t>
            </a:r>
            <a:endParaRPr lang="en-US" sz="1600" dirty="0">
              <a:solidFill>
                <a:srgbClr val="0066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1004">
            <a:extLst>
              <a:ext uri="{FF2B5EF4-FFF2-40B4-BE49-F238E27FC236}">
                <a16:creationId xmlns:a16="http://schemas.microsoft.com/office/drawing/2014/main" id="{A508431E-FF1E-429F-BEC7-14F72FD67839}"/>
              </a:ext>
            </a:extLst>
          </p:cNvPr>
          <p:cNvGrpSpPr/>
          <p:nvPr/>
        </p:nvGrpSpPr>
        <p:grpSpPr>
          <a:xfrm>
            <a:off x="1167319" y="3856133"/>
            <a:ext cx="9805481" cy="577201"/>
            <a:chOff x="2860737" y="5549506"/>
            <a:chExt cx="12477987" cy="865801"/>
          </a:xfrm>
        </p:grpSpPr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7A6E200F-FEB9-492C-A38A-37D102144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0737" y="5549506"/>
              <a:ext cx="12477987" cy="865801"/>
            </a:xfrm>
            <a:prstGeom prst="rect">
              <a:avLst/>
            </a:prstGeom>
          </p:spPr>
        </p:pic>
      </p:grp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9D6EF39D-7BE6-43FB-9C07-3F945C6EE401}"/>
              </a:ext>
            </a:extLst>
          </p:cNvPr>
          <p:cNvSpPr/>
          <p:nvPr/>
        </p:nvSpPr>
        <p:spPr>
          <a:xfrm>
            <a:off x="822213" y="3895162"/>
            <a:ext cx="1047291" cy="1036773"/>
          </a:xfrm>
          <a:prstGeom prst="flowChartConnector">
            <a:avLst/>
          </a:prstGeom>
          <a:solidFill>
            <a:srgbClr val="D0D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Object 45">
            <a:extLst>
              <a:ext uri="{FF2B5EF4-FFF2-40B4-BE49-F238E27FC236}">
                <a16:creationId xmlns:a16="http://schemas.microsoft.com/office/drawing/2014/main" id="{7004B161-EE82-44B2-A676-1CA3669EB903}"/>
              </a:ext>
            </a:extLst>
          </p:cNvPr>
          <p:cNvSpPr txBox="1"/>
          <p:nvPr/>
        </p:nvSpPr>
        <p:spPr>
          <a:xfrm>
            <a:off x="694413" y="4051009"/>
            <a:ext cx="1253635" cy="42542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133" kern="0" spc="-67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광고</a:t>
            </a:r>
            <a:r>
              <a:rPr lang="en-US" sz="2133" kern="0" spc="-67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 </a:t>
            </a:r>
          </a:p>
          <a:p>
            <a:pPr algn="ctr"/>
            <a:r>
              <a:rPr lang="en-US" sz="2133" kern="0" spc="-67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 Medium" pitchFamily="34" charset="0"/>
              </a:rPr>
              <a:t>의뢰</a:t>
            </a:r>
            <a:endParaRPr lang="en-US" sz="26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257A6046-7325-44F3-B452-85D379D8AEC7}"/>
              </a:ext>
            </a:extLst>
          </p:cNvPr>
          <p:cNvSpPr/>
          <p:nvPr/>
        </p:nvSpPr>
        <p:spPr>
          <a:xfrm>
            <a:off x="10364349" y="3859200"/>
            <a:ext cx="1047291" cy="1036773"/>
          </a:xfrm>
          <a:prstGeom prst="flowChartConnector">
            <a:avLst/>
          </a:prstGeom>
          <a:solidFill>
            <a:srgbClr val="D0D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Object 45">
            <a:extLst>
              <a:ext uri="{FF2B5EF4-FFF2-40B4-BE49-F238E27FC236}">
                <a16:creationId xmlns:a16="http://schemas.microsoft.com/office/drawing/2014/main" id="{07A63821-3525-49BD-8116-8006B9E62B05}"/>
              </a:ext>
            </a:extLst>
          </p:cNvPr>
          <p:cNvSpPr txBox="1"/>
          <p:nvPr/>
        </p:nvSpPr>
        <p:spPr>
          <a:xfrm>
            <a:off x="10261178" y="4010512"/>
            <a:ext cx="1253635" cy="42542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133" kern="0" spc="-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</a:t>
            </a:r>
            <a:endParaRPr lang="en-US" altLang="ko-KR" sz="2133" kern="0" spc="-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133" kern="0" spc="-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</a:t>
            </a:r>
            <a:endParaRPr lang="en-US" sz="26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3" name="그룹 1010">
            <a:extLst>
              <a:ext uri="{FF2B5EF4-FFF2-40B4-BE49-F238E27FC236}">
                <a16:creationId xmlns:a16="http://schemas.microsoft.com/office/drawing/2014/main" id="{B3828BD5-C2BA-467F-A370-F60836290FCC}"/>
              </a:ext>
            </a:extLst>
          </p:cNvPr>
          <p:cNvGrpSpPr/>
          <p:nvPr/>
        </p:nvGrpSpPr>
        <p:grpSpPr>
          <a:xfrm>
            <a:off x="3132814" y="2997604"/>
            <a:ext cx="1008162" cy="1008162"/>
            <a:chOff x="8386736" y="4470164"/>
            <a:chExt cx="1512243" cy="1512243"/>
          </a:xfrm>
        </p:grpSpPr>
        <p:pic>
          <p:nvPicPr>
            <p:cNvPr id="44" name="Object 34">
              <a:extLst>
                <a:ext uri="{FF2B5EF4-FFF2-40B4-BE49-F238E27FC236}">
                  <a16:creationId xmlns:a16="http://schemas.microsoft.com/office/drawing/2014/main" id="{96AE998C-8525-43B6-BB91-30EC744E1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</a:blip>
            <a:stretch>
              <a:fillRect/>
            </a:stretch>
          </p:blipFill>
          <p:spPr>
            <a:xfrm>
              <a:off x="8386736" y="4470164"/>
              <a:ext cx="1512243" cy="1512243"/>
            </a:xfrm>
            <a:prstGeom prst="rect">
              <a:avLst/>
            </a:prstGeom>
          </p:spPr>
        </p:pic>
      </p:grpSp>
      <p:grpSp>
        <p:nvGrpSpPr>
          <p:cNvPr id="45" name="그룹 1012">
            <a:extLst>
              <a:ext uri="{FF2B5EF4-FFF2-40B4-BE49-F238E27FC236}">
                <a16:creationId xmlns:a16="http://schemas.microsoft.com/office/drawing/2014/main" id="{02924967-8BA8-4711-84FD-B7C777C9F8B1}"/>
              </a:ext>
            </a:extLst>
          </p:cNvPr>
          <p:cNvGrpSpPr/>
          <p:nvPr/>
        </p:nvGrpSpPr>
        <p:grpSpPr>
          <a:xfrm>
            <a:off x="3351234" y="3184550"/>
            <a:ext cx="560305" cy="607237"/>
            <a:chOff x="8722628" y="4800721"/>
            <a:chExt cx="840457" cy="910855"/>
          </a:xfrm>
          <a:solidFill>
            <a:schemeClr val="bg1"/>
          </a:solidFill>
        </p:grpSpPr>
        <p:pic>
          <p:nvPicPr>
            <p:cNvPr id="46" name="Object 49">
              <a:extLst>
                <a:ext uri="{FF2B5EF4-FFF2-40B4-BE49-F238E27FC236}">
                  <a16:creationId xmlns:a16="http://schemas.microsoft.com/office/drawing/2014/main" id="{2306B2DC-C573-4E7A-8141-AC40E3C12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75000"/>
            </a:blip>
            <a:stretch>
              <a:fillRect/>
            </a:stretch>
          </p:blipFill>
          <p:spPr>
            <a:xfrm>
              <a:off x="8722628" y="4800721"/>
              <a:ext cx="840457" cy="9108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F0A6C9B-84DA-4059-B7E2-32FD5939D7CD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BAFBEA-491F-41B6-8770-4DC720BF41EC}"/>
              </a:ext>
            </a:extLst>
          </p:cNvPr>
          <p:cNvSpPr/>
          <p:nvPr/>
        </p:nvSpPr>
        <p:spPr>
          <a:xfrm flipV="1">
            <a:off x="3428186" y="5683617"/>
            <a:ext cx="406400" cy="45719"/>
          </a:xfrm>
          <a:prstGeom prst="rect">
            <a:avLst/>
          </a:prstGeom>
          <a:solidFill>
            <a:srgbClr val="2E7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2E7445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7F884F5-4336-49A7-B0AE-F05DE1DAE3EB}"/>
              </a:ext>
            </a:extLst>
          </p:cNvPr>
          <p:cNvSpPr/>
          <p:nvPr/>
        </p:nvSpPr>
        <p:spPr>
          <a:xfrm flipV="1">
            <a:off x="5964583" y="5675603"/>
            <a:ext cx="406400" cy="45719"/>
          </a:xfrm>
          <a:prstGeom prst="rect">
            <a:avLst/>
          </a:prstGeom>
          <a:solidFill>
            <a:srgbClr val="2E7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2E7445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81B6699-4C4E-41E7-9B15-87EEC4929696}"/>
              </a:ext>
            </a:extLst>
          </p:cNvPr>
          <p:cNvSpPr/>
          <p:nvPr/>
        </p:nvSpPr>
        <p:spPr>
          <a:xfrm flipV="1">
            <a:off x="8501533" y="5683362"/>
            <a:ext cx="406400" cy="45719"/>
          </a:xfrm>
          <a:prstGeom prst="rect">
            <a:avLst/>
          </a:prstGeom>
          <a:solidFill>
            <a:srgbClr val="2E7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2E7445"/>
              </a:solidFill>
            </a:endParaRPr>
          </a:p>
        </p:txBody>
      </p:sp>
      <p:pic>
        <p:nvPicPr>
          <p:cNvPr id="4" name="그래픽 3" descr="랩톱 윤곽선">
            <a:extLst>
              <a:ext uri="{FF2B5EF4-FFF2-40B4-BE49-F238E27FC236}">
                <a16:creationId xmlns:a16="http://schemas.microsoft.com/office/drawing/2014/main" id="{70ABDB5C-9B07-4C46-8B3A-308EE3E58A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0465" y="3160137"/>
            <a:ext cx="769179" cy="76917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958274B-2DEA-43D4-BA6E-0DAC61F99947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136482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50" grpId="0"/>
      <p:bldP spid="26" grpId="0"/>
      <p:bldP spid="27" grpId="0"/>
      <p:bldP spid="30" grpId="0"/>
      <p:bldP spid="31" grpId="0"/>
      <p:bldP spid="32" grpId="0"/>
      <p:bldP spid="33" grpId="0"/>
      <p:bldP spid="39" grpId="0" animBg="1"/>
      <p:bldP spid="40" grpId="0"/>
      <p:bldP spid="41" grpId="0" animBg="1"/>
      <p:bldP spid="42" grpId="0"/>
      <p:bldP spid="57" grpId="0" animBg="1"/>
      <p:bldP spid="58" grpId="0" animBg="1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85ECCE4-9993-4CEB-B09F-17280618AEA1}"/>
              </a:ext>
            </a:extLst>
          </p:cNvPr>
          <p:cNvSpPr/>
          <p:nvPr/>
        </p:nvSpPr>
        <p:spPr>
          <a:xfrm>
            <a:off x="8654208" y="4574095"/>
            <a:ext cx="2996028" cy="113901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2E7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latinLnBrk="1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품목별 일일 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r" latinLnBrk="1"/>
            <a:r>
              <a:rPr lang="ko-KR" altLang="en-US" sz="24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</a:t>
            </a:r>
            <a:r>
              <a:rPr lang="en-US" altLang="ko-KR" sz="24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sz="2400" dirty="0" err="1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endParaRPr lang="ko-KR" altLang="en-US" sz="2400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D9FC773-21EC-4E80-950F-A6D1273A1AF3}"/>
              </a:ext>
            </a:extLst>
          </p:cNvPr>
          <p:cNvSpPr/>
          <p:nvPr/>
        </p:nvSpPr>
        <p:spPr>
          <a:xfrm>
            <a:off x="9112963" y="1919567"/>
            <a:ext cx="2537273" cy="113901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2E7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ko-KR" altLang="en-US" sz="2000" spc="-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</a:t>
            </a:r>
            <a:r>
              <a:rPr lang="en-US" altLang="ko-KR" sz="2000" spc="-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spc="-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 </a:t>
            </a:r>
            <a:r>
              <a:rPr lang="ko-KR" altLang="en-US" sz="2000" spc="-1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집단별</a:t>
            </a:r>
            <a:r>
              <a:rPr lang="ko-KR" altLang="en-US" sz="2000" spc="-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일일  </a:t>
            </a:r>
            <a:endParaRPr lang="en-US" altLang="ko-KR" sz="2000" spc="-1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r" latinLnBrk="1"/>
            <a:r>
              <a:rPr lang="ko-KR" altLang="en-US" sz="2400" spc="-1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ko-KR" altLang="en-US" sz="24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 판매량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B36F6BA-29F9-4D2A-818F-CC93F084C6DF}"/>
              </a:ext>
            </a:extLst>
          </p:cNvPr>
          <p:cNvSpPr/>
          <p:nvPr/>
        </p:nvSpPr>
        <p:spPr>
          <a:xfrm>
            <a:off x="438758" y="3933198"/>
            <a:ext cx="2908675" cy="126997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2E7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기간의 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 일기 </a:t>
            </a:r>
            <a:endParaRPr lang="en-US" altLang="ko-KR" sz="2400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예보 데이터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1FCDFD3-17F5-4497-A451-7AF795B0F7C4}"/>
              </a:ext>
            </a:extLst>
          </p:cNvPr>
          <p:cNvSpPr txBox="1"/>
          <p:nvPr/>
        </p:nvSpPr>
        <p:spPr>
          <a:xfrm>
            <a:off x="2137528" y="3111201"/>
            <a:ext cx="3770749" cy="4346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화살표: 원형 45">
            <a:extLst>
              <a:ext uri="{FF2B5EF4-FFF2-40B4-BE49-F238E27FC236}">
                <a16:creationId xmlns:a16="http://schemas.microsoft.com/office/drawing/2014/main" id="{0781A061-7BF5-46CF-9636-5EAB2C462988}"/>
              </a:ext>
            </a:extLst>
          </p:cNvPr>
          <p:cNvSpPr/>
          <p:nvPr/>
        </p:nvSpPr>
        <p:spPr>
          <a:xfrm rot="16200000">
            <a:off x="2642164" y="1815683"/>
            <a:ext cx="3280188" cy="33672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gradFill>
            <a:gsLst>
              <a:gs pos="0">
                <a:srgbClr val="092729"/>
              </a:gs>
              <a:gs pos="100000">
                <a:srgbClr val="2E7445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7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A298DF55-FD97-49D9-8903-8169C90CB0AC}"/>
              </a:ext>
            </a:extLst>
          </p:cNvPr>
          <p:cNvSpPr/>
          <p:nvPr/>
        </p:nvSpPr>
        <p:spPr>
          <a:xfrm>
            <a:off x="3322002" y="3043132"/>
            <a:ext cx="1870847" cy="911150"/>
          </a:xfrm>
          <a:custGeom>
            <a:avLst/>
            <a:gdLst>
              <a:gd name="connsiteX0" fmla="*/ 0 w 1793506"/>
              <a:gd name="connsiteY0" fmla="*/ 0 h 896538"/>
              <a:gd name="connsiteX1" fmla="*/ 1793506 w 1793506"/>
              <a:gd name="connsiteY1" fmla="*/ 0 h 896538"/>
              <a:gd name="connsiteX2" fmla="*/ 1793506 w 1793506"/>
              <a:gd name="connsiteY2" fmla="*/ 896538 h 896538"/>
              <a:gd name="connsiteX3" fmla="*/ 0 w 1793506"/>
              <a:gd name="connsiteY3" fmla="*/ 896538 h 896538"/>
              <a:gd name="connsiteX4" fmla="*/ 0 w 1793506"/>
              <a:gd name="connsiteY4" fmla="*/ 0 h 8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3506" h="896538">
                <a:moveTo>
                  <a:pt x="0" y="0"/>
                </a:moveTo>
                <a:lnTo>
                  <a:pt x="1793506" y="0"/>
                </a:lnTo>
                <a:lnTo>
                  <a:pt x="1793506" y="896538"/>
                </a:lnTo>
                <a:lnTo>
                  <a:pt x="0" y="89653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73" tIns="6773" rIns="6773" bIns="6773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</a:t>
            </a:r>
            <a:endParaRPr lang="en-US" altLang="ko-KR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lang="en-US" altLang="ko-KR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로드 </a:t>
            </a:r>
          </a:p>
        </p:txBody>
      </p:sp>
      <p:sp>
        <p:nvSpPr>
          <p:cNvPr id="49" name="도형 48">
            <a:extLst>
              <a:ext uri="{FF2B5EF4-FFF2-40B4-BE49-F238E27FC236}">
                <a16:creationId xmlns:a16="http://schemas.microsoft.com/office/drawing/2014/main" id="{CC36F859-662D-4B4E-9795-DF411DF9E6F5}"/>
              </a:ext>
            </a:extLst>
          </p:cNvPr>
          <p:cNvSpPr/>
          <p:nvPr/>
        </p:nvSpPr>
        <p:spPr>
          <a:xfrm rot="16200000">
            <a:off x="4576915" y="2726744"/>
            <a:ext cx="3280188" cy="33672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gradFill>
            <a:gsLst>
              <a:gs pos="0">
                <a:srgbClr val="092729"/>
              </a:gs>
              <a:gs pos="100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hueOff val="0"/>
              <a:satOff val="0"/>
              <a:lumOff val="0"/>
              <a:alphaOff val="-20000"/>
            </a:schemeClr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7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52CC541A-03C5-4953-877C-680D26B32E76}"/>
              </a:ext>
            </a:extLst>
          </p:cNvPr>
          <p:cNvSpPr/>
          <p:nvPr/>
        </p:nvSpPr>
        <p:spPr>
          <a:xfrm>
            <a:off x="5261497" y="4094056"/>
            <a:ext cx="1870847" cy="1002638"/>
          </a:xfrm>
          <a:custGeom>
            <a:avLst/>
            <a:gdLst>
              <a:gd name="connsiteX0" fmla="*/ 0 w 1793506"/>
              <a:gd name="connsiteY0" fmla="*/ 0 h 896538"/>
              <a:gd name="connsiteX1" fmla="*/ 1793506 w 1793506"/>
              <a:gd name="connsiteY1" fmla="*/ 0 h 896538"/>
              <a:gd name="connsiteX2" fmla="*/ 1793506 w 1793506"/>
              <a:gd name="connsiteY2" fmla="*/ 896538 h 896538"/>
              <a:gd name="connsiteX3" fmla="*/ 0 w 1793506"/>
              <a:gd name="connsiteY3" fmla="*/ 896538 h 896538"/>
              <a:gd name="connsiteX4" fmla="*/ 0 w 1793506"/>
              <a:gd name="connsiteY4" fmla="*/ 0 h 8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3506" h="896538">
                <a:moveTo>
                  <a:pt x="0" y="0"/>
                </a:moveTo>
                <a:lnTo>
                  <a:pt x="1793506" y="0"/>
                </a:lnTo>
                <a:lnTo>
                  <a:pt x="1793506" y="896538"/>
                </a:lnTo>
                <a:lnTo>
                  <a:pt x="0" y="89653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73" tIns="6773" rIns="6773" bIns="6773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 </a:t>
            </a:r>
            <a:endParaRPr lang="en-US" altLang="ko-KR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실행</a:t>
            </a:r>
          </a:p>
        </p:txBody>
      </p:sp>
      <p:sp>
        <p:nvSpPr>
          <p:cNvPr id="51" name="막힌 원호 50">
            <a:extLst>
              <a:ext uri="{FF2B5EF4-FFF2-40B4-BE49-F238E27FC236}">
                <a16:creationId xmlns:a16="http://schemas.microsoft.com/office/drawing/2014/main" id="{E990247F-A1B5-4E65-945C-6C07F459CE43}"/>
              </a:ext>
            </a:extLst>
          </p:cNvPr>
          <p:cNvSpPr/>
          <p:nvPr/>
        </p:nvSpPr>
        <p:spPr>
          <a:xfrm rot="16200000">
            <a:off x="6737420" y="2049992"/>
            <a:ext cx="2818190" cy="2893734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  <a:gradFill>
            <a:gsLst>
              <a:gs pos="0">
                <a:srgbClr val="092729"/>
              </a:gs>
              <a:gs pos="100000">
                <a:srgbClr val="2E7445"/>
              </a:gs>
            </a:gsLst>
            <a:lin ang="54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7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852A8D54-C4E3-44CD-8AC3-367B46EFA0FF}"/>
              </a:ext>
            </a:extLst>
          </p:cNvPr>
          <p:cNvSpPr/>
          <p:nvPr/>
        </p:nvSpPr>
        <p:spPr>
          <a:xfrm>
            <a:off x="7241169" y="3043132"/>
            <a:ext cx="1870847" cy="911150"/>
          </a:xfrm>
          <a:custGeom>
            <a:avLst/>
            <a:gdLst>
              <a:gd name="connsiteX0" fmla="*/ 0 w 1793506"/>
              <a:gd name="connsiteY0" fmla="*/ 0 h 896538"/>
              <a:gd name="connsiteX1" fmla="*/ 1793506 w 1793506"/>
              <a:gd name="connsiteY1" fmla="*/ 0 h 896538"/>
              <a:gd name="connsiteX2" fmla="*/ 1793506 w 1793506"/>
              <a:gd name="connsiteY2" fmla="*/ 896538 h 896538"/>
              <a:gd name="connsiteX3" fmla="*/ 0 w 1793506"/>
              <a:gd name="connsiteY3" fmla="*/ 896538 h 896538"/>
              <a:gd name="connsiteX4" fmla="*/ 0 w 1793506"/>
              <a:gd name="connsiteY4" fmla="*/ 0 h 89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3506" h="896538">
                <a:moveTo>
                  <a:pt x="0" y="0"/>
                </a:moveTo>
                <a:lnTo>
                  <a:pt x="1793506" y="0"/>
                </a:lnTo>
                <a:lnTo>
                  <a:pt x="1793506" y="896538"/>
                </a:lnTo>
                <a:lnTo>
                  <a:pt x="0" y="89653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73" tIns="6773" rIns="6773" bIns="6773" numCol="1" spcCol="1270" anchor="ctr" anchorCtr="0">
            <a:noAutofit/>
          </a:bodyPr>
          <a:lstStyle/>
          <a:p>
            <a:pPr algn="ctr" defTabSz="4741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 도출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A6A7E-3201-4A60-A7E2-3E301ABFEC9D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1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F39C8B5-60F1-49D3-8DA0-82F5AFD07D77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78057BA5-908B-4E44-91B5-857FC5581AE6}"/>
              </a:ext>
            </a:extLst>
          </p:cNvPr>
          <p:cNvSpPr txBox="1">
            <a:spLocks/>
          </p:cNvSpPr>
          <p:nvPr/>
        </p:nvSpPr>
        <p:spPr>
          <a:xfrm>
            <a:off x="446463" y="807523"/>
            <a:ext cx="5740831" cy="518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Stage1.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판매량 및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예측</a:t>
            </a:r>
          </a:p>
        </p:txBody>
      </p:sp>
    </p:spTree>
    <p:extLst>
      <p:ext uri="{BB962C8B-B14F-4D97-AF65-F5344CB8AC3E}">
        <p14:creationId xmlns:p14="http://schemas.microsoft.com/office/powerpoint/2010/main" val="42409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3" grpId="0" animBg="1"/>
      <p:bldP spid="46" grpId="0" animBg="1"/>
      <p:bldP spid="47" grpId="0"/>
      <p:bldP spid="49" grpId="0" animBg="1"/>
      <p:bldP spid="50" grpId="0"/>
      <p:bldP spid="51" grpId="0" animBg="1"/>
      <p:bldP spid="52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007">
            <a:extLst>
              <a:ext uri="{FF2B5EF4-FFF2-40B4-BE49-F238E27FC236}">
                <a16:creationId xmlns:a16="http://schemas.microsoft.com/office/drawing/2014/main" id="{4E6E584D-82EF-47FB-859B-2A9438A32E4A}"/>
              </a:ext>
            </a:extLst>
          </p:cNvPr>
          <p:cNvGrpSpPr/>
          <p:nvPr/>
        </p:nvGrpSpPr>
        <p:grpSpPr>
          <a:xfrm>
            <a:off x="871567" y="1755125"/>
            <a:ext cx="4694649" cy="1089106"/>
            <a:chOff x="1897574" y="3635102"/>
            <a:chExt cx="6008724" cy="1574422"/>
          </a:xfrm>
        </p:grpSpPr>
        <p:pic>
          <p:nvPicPr>
            <p:cNvPr id="81" name="Object 25">
              <a:extLst>
                <a:ext uri="{FF2B5EF4-FFF2-40B4-BE49-F238E27FC236}">
                  <a16:creationId xmlns:a16="http://schemas.microsoft.com/office/drawing/2014/main" id="{FE3EC3E3-841B-4CE8-B61F-6E2ED37F7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97574" y="3635102"/>
              <a:ext cx="6008724" cy="1574422"/>
            </a:xfrm>
            <a:prstGeom prst="rect">
              <a:avLst/>
            </a:prstGeom>
          </p:spPr>
        </p:pic>
      </p:grpSp>
      <p:sp>
        <p:nvSpPr>
          <p:cNvPr id="24" name="Object 16">
            <a:extLst>
              <a:ext uri="{FF2B5EF4-FFF2-40B4-BE49-F238E27FC236}">
                <a16:creationId xmlns:a16="http://schemas.microsoft.com/office/drawing/2014/main" id="{B0D531BC-FF61-4DA5-B487-1906CFDA2495}"/>
              </a:ext>
            </a:extLst>
          </p:cNvPr>
          <p:cNvSpPr txBox="1"/>
          <p:nvPr/>
        </p:nvSpPr>
        <p:spPr>
          <a:xfrm>
            <a:off x="4942904" y="1236317"/>
            <a:ext cx="1773307" cy="211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Object 32">
            <a:extLst>
              <a:ext uri="{FF2B5EF4-FFF2-40B4-BE49-F238E27FC236}">
                <a16:creationId xmlns:a16="http://schemas.microsoft.com/office/drawing/2014/main" id="{8DB421A8-B6B3-4B6F-9DCD-B21F8EC7AAEC}"/>
              </a:ext>
            </a:extLst>
          </p:cNvPr>
          <p:cNvSpPr txBox="1"/>
          <p:nvPr/>
        </p:nvSpPr>
        <p:spPr>
          <a:xfrm>
            <a:off x="850595" y="2813883"/>
            <a:ext cx="1708533" cy="3511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67" kern="0" spc="-67" dirty="0" err="1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남성</a:t>
            </a:r>
            <a:r>
              <a:rPr lang="en-US" sz="1867" kern="0" spc="-67" dirty="0">
                <a:solidFill>
                  <a:srgbClr val="BC9A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 | </a:t>
            </a:r>
            <a:r>
              <a:rPr lang="en-US" sz="1867" kern="0" spc="-67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여성</a:t>
            </a:r>
            <a:r>
              <a:rPr lang="en-US" sz="1867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 </a:t>
            </a:r>
            <a:r>
              <a:rPr lang="en-US" sz="1867" kern="0" spc="-67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모델</a:t>
            </a:r>
            <a:endParaRPr lang="en-US" sz="1867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1E2381EA-2DD0-4633-AD2A-322CCED30864}"/>
              </a:ext>
            </a:extLst>
          </p:cNvPr>
          <p:cNvGrpSpPr/>
          <p:nvPr/>
        </p:nvGrpSpPr>
        <p:grpSpPr>
          <a:xfrm>
            <a:off x="863600" y="4840967"/>
            <a:ext cx="4732992" cy="1089106"/>
            <a:chOff x="1897574" y="3635102"/>
            <a:chExt cx="6008724" cy="1574422"/>
          </a:xfrm>
        </p:grpSpPr>
        <p:pic>
          <p:nvPicPr>
            <p:cNvPr id="31" name="Object 25">
              <a:extLst>
                <a:ext uri="{FF2B5EF4-FFF2-40B4-BE49-F238E27FC236}">
                  <a16:creationId xmlns:a16="http://schemas.microsoft.com/office/drawing/2014/main" id="{B5132C4B-3655-4B75-BCEB-73AF66CC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97574" y="3635102"/>
              <a:ext cx="6008724" cy="1574422"/>
            </a:xfrm>
            <a:prstGeom prst="rect">
              <a:avLst/>
            </a:prstGeom>
          </p:spPr>
        </p:pic>
      </p:grpSp>
      <p:grpSp>
        <p:nvGrpSpPr>
          <p:cNvPr id="36" name="그룹 1014">
            <a:extLst>
              <a:ext uri="{FF2B5EF4-FFF2-40B4-BE49-F238E27FC236}">
                <a16:creationId xmlns:a16="http://schemas.microsoft.com/office/drawing/2014/main" id="{DD2977CB-CFF5-49E5-8E3B-C60E95CE0E4B}"/>
              </a:ext>
            </a:extLst>
          </p:cNvPr>
          <p:cNvGrpSpPr/>
          <p:nvPr/>
        </p:nvGrpSpPr>
        <p:grpSpPr>
          <a:xfrm>
            <a:off x="1142033" y="5094075"/>
            <a:ext cx="646040" cy="611815"/>
            <a:chOff x="2306519" y="7391993"/>
            <a:chExt cx="734369" cy="749901"/>
          </a:xfrm>
        </p:grpSpPr>
        <p:pic>
          <p:nvPicPr>
            <p:cNvPr id="43" name="Object 55">
              <a:extLst>
                <a:ext uri="{FF2B5EF4-FFF2-40B4-BE49-F238E27FC236}">
                  <a16:creationId xmlns:a16="http://schemas.microsoft.com/office/drawing/2014/main" id="{8769C3E5-C10E-47DD-AD8C-36F8FFF8F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6519" y="7391993"/>
              <a:ext cx="734369" cy="749901"/>
            </a:xfrm>
            <a:prstGeom prst="rect">
              <a:avLst/>
            </a:prstGeom>
          </p:spPr>
        </p:pic>
      </p:grpSp>
      <p:sp>
        <p:nvSpPr>
          <p:cNvPr id="44" name="Object 31">
            <a:extLst>
              <a:ext uri="{FF2B5EF4-FFF2-40B4-BE49-F238E27FC236}">
                <a16:creationId xmlns:a16="http://schemas.microsoft.com/office/drawing/2014/main" id="{8EEEE848-513C-4E7C-8A68-B4093754567D}"/>
              </a:ext>
            </a:extLst>
          </p:cNvPr>
          <p:cNvSpPr txBox="1"/>
          <p:nvPr/>
        </p:nvSpPr>
        <p:spPr>
          <a:xfrm>
            <a:off x="2222506" y="5182266"/>
            <a:ext cx="3791929" cy="3377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kern="0" spc="-133" dirty="0" err="1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9 Black" pitchFamily="34" charset="0"/>
              </a:rPr>
              <a:t>날씨별</a:t>
            </a:r>
            <a:r>
              <a:rPr lang="ko-KR" altLang="en-US" sz="2400" kern="0" spc="-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9 Black" pitchFamily="34" charset="0"/>
              </a:rPr>
              <a:t> </a:t>
            </a:r>
            <a:r>
              <a:rPr lang="en-US" altLang="ko-KR" kern="0" spc="-1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관심을</a:t>
            </a:r>
            <a:r>
              <a:rPr lang="en-US" altLang="ko-KR" kern="0" spc="-133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 끌 수 </a:t>
            </a:r>
            <a:r>
              <a:rPr lang="en-US" altLang="ko-KR" kern="0" spc="-1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있는</a:t>
            </a:r>
            <a:r>
              <a:rPr lang="en-US" altLang="ko-KR" kern="0" spc="-133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 </a:t>
            </a:r>
            <a:r>
              <a:rPr lang="en-US" altLang="ko-KR" kern="0" spc="-1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요소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5" name="그룹 1007">
            <a:extLst>
              <a:ext uri="{FF2B5EF4-FFF2-40B4-BE49-F238E27FC236}">
                <a16:creationId xmlns:a16="http://schemas.microsoft.com/office/drawing/2014/main" id="{C334460C-C8F1-4DEC-9236-3FD1DE6CE085}"/>
              </a:ext>
            </a:extLst>
          </p:cNvPr>
          <p:cNvGrpSpPr/>
          <p:nvPr/>
        </p:nvGrpSpPr>
        <p:grpSpPr>
          <a:xfrm>
            <a:off x="863600" y="3316967"/>
            <a:ext cx="4694649" cy="1089106"/>
            <a:chOff x="1897574" y="3635102"/>
            <a:chExt cx="6008724" cy="1574422"/>
          </a:xfrm>
        </p:grpSpPr>
        <p:pic>
          <p:nvPicPr>
            <p:cNvPr id="46" name="Object 25">
              <a:extLst>
                <a:ext uri="{FF2B5EF4-FFF2-40B4-BE49-F238E27FC236}">
                  <a16:creationId xmlns:a16="http://schemas.microsoft.com/office/drawing/2014/main" id="{7C19454C-A29C-4032-9855-7F35460E2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97574" y="3635102"/>
              <a:ext cx="6008724" cy="1574422"/>
            </a:xfrm>
            <a:prstGeom prst="rect">
              <a:avLst/>
            </a:prstGeom>
          </p:spPr>
        </p:pic>
      </p:grpSp>
      <p:sp>
        <p:nvSpPr>
          <p:cNvPr id="47" name="Object 31">
            <a:extLst>
              <a:ext uri="{FF2B5EF4-FFF2-40B4-BE49-F238E27FC236}">
                <a16:creationId xmlns:a16="http://schemas.microsoft.com/office/drawing/2014/main" id="{2C296980-E148-4B3E-BA9E-6313C8DD2B02}"/>
              </a:ext>
            </a:extLst>
          </p:cNvPr>
          <p:cNvSpPr txBox="1"/>
          <p:nvPr/>
        </p:nvSpPr>
        <p:spPr>
          <a:xfrm>
            <a:off x="2239909" y="3641512"/>
            <a:ext cx="3791929" cy="33777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kern="0" spc="-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9 Black" pitchFamily="34" charset="0"/>
              </a:rPr>
              <a:t>연령별</a:t>
            </a:r>
            <a:r>
              <a:rPr lang="ko-KR" altLang="en-US" sz="2400" kern="0" spc="-133" dirty="0">
                <a:solidFill>
                  <a:srgbClr val="003A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 </a:t>
            </a:r>
            <a:r>
              <a:rPr lang="en-US" altLang="ko-KR" kern="0" spc="-1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관심을</a:t>
            </a:r>
            <a:r>
              <a:rPr lang="en-US" altLang="ko-KR" kern="0" spc="-133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 끌 수 </a:t>
            </a:r>
            <a:r>
              <a:rPr lang="en-US" altLang="ko-KR" kern="0" spc="-1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있는</a:t>
            </a:r>
            <a:r>
              <a:rPr lang="en-US" altLang="ko-KR" kern="0" spc="-133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 </a:t>
            </a:r>
            <a:r>
              <a:rPr lang="en-US" altLang="ko-KR" kern="0" spc="-1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요소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8" name="그룹 1013">
            <a:extLst>
              <a:ext uri="{FF2B5EF4-FFF2-40B4-BE49-F238E27FC236}">
                <a16:creationId xmlns:a16="http://schemas.microsoft.com/office/drawing/2014/main" id="{98C05FE9-9D72-421E-A13B-F439807793D3}"/>
              </a:ext>
            </a:extLst>
          </p:cNvPr>
          <p:cNvGrpSpPr/>
          <p:nvPr/>
        </p:nvGrpSpPr>
        <p:grpSpPr>
          <a:xfrm>
            <a:off x="1251254" y="3571408"/>
            <a:ext cx="409329" cy="645274"/>
            <a:chOff x="2433369" y="5725267"/>
            <a:chExt cx="466235" cy="738026"/>
          </a:xfrm>
        </p:grpSpPr>
        <p:pic>
          <p:nvPicPr>
            <p:cNvPr id="50" name="Object 52">
              <a:extLst>
                <a:ext uri="{FF2B5EF4-FFF2-40B4-BE49-F238E27FC236}">
                  <a16:creationId xmlns:a16="http://schemas.microsoft.com/office/drawing/2014/main" id="{C8B4A4B8-ED57-4EA7-8C38-7FED54CB6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33369" y="5725267"/>
              <a:ext cx="466235" cy="738026"/>
            </a:xfrm>
            <a:prstGeom prst="rect">
              <a:avLst/>
            </a:prstGeom>
          </p:spPr>
        </p:pic>
      </p:grpSp>
      <p:sp>
        <p:nvSpPr>
          <p:cNvPr id="51" name="Object 31">
            <a:extLst>
              <a:ext uri="{FF2B5EF4-FFF2-40B4-BE49-F238E27FC236}">
                <a16:creationId xmlns:a16="http://schemas.microsoft.com/office/drawing/2014/main" id="{55FC0DC5-002C-43FF-AE21-D421D59759C1}"/>
              </a:ext>
            </a:extLst>
          </p:cNvPr>
          <p:cNvSpPr txBox="1"/>
          <p:nvPr/>
        </p:nvSpPr>
        <p:spPr>
          <a:xfrm>
            <a:off x="2222507" y="2073819"/>
            <a:ext cx="3791929" cy="36385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kern="0" spc="-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9 Black" pitchFamily="34" charset="0"/>
              </a:rPr>
              <a:t>성별 </a:t>
            </a:r>
            <a:r>
              <a:rPr lang="en-US" altLang="ko-KR" kern="0" spc="-1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관심을</a:t>
            </a:r>
            <a:r>
              <a:rPr lang="en-US" altLang="ko-KR" kern="0" spc="-133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 끌 수 </a:t>
            </a:r>
            <a:r>
              <a:rPr lang="en-US" altLang="ko-KR" kern="0" spc="-1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있는</a:t>
            </a:r>
            <a:r>
              <a:rPr lang="en-US" altLang="ko-KR" kern="0" spc="-133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 </a:t>
            </a:r>
            <a:r>
              <a:rPr lang="en-US" altLang="ko-KR" kern="0" spc="-1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9 Black" pitchFamily="34" charset="0"/>
              </a:rPr>
              <a:t>요소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2" name="Object 49">
            <a:extLst>
              <a:ext uri="{FF2B5EF4-FFF2-40B4-BE49-F238E27FC236}">
                <a16:creationId xmlns:a16="http://schemas.microsoft.com/office/drawing/2014/main" id="{EA827786-52B2-4C87-A71A-C596761294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17249" y="2041639"/>
            <a:ext cx="548142" cy="484834"/>
          </a:xfrm>
          <a:prstGeom prst="rect">
            <a:avLst/>
          </a:prstGeom>
        </p:spPr>
      </p:pic>
      <p:sp>
        <p:nvSpPr>
          <p:cNvPr id="53" name="Object 32">
            <a:extLst>
              <a:ext uri="{FF2B5EF4-FFF2-40B4-BE49-F238E27FC236}">
                <a16:creationId xmlns:a16="http://schemas.microsoft.com/office/drawing/2014/main" id="{DC50BA74-A942-414B-BF68-DE8365E7A911}"/>
              </a:ext>
            </a:extLst>
          </p:cNvPr>
          <p:cNvSpPr txBox="1"/>
          <p:nvPr/>
        </p:nvSpPr>
        <p:spPr>
          <a:xfrm>
            <a:off x="3014722" y="2809619"/>
            <a:ext cx="1708533" cy="3511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867" kern="0" spc="-67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여</a:t>
            </a:r>
            <a:r>
              <a:rPr lang="en-US" sz="1867" kern="0" spc="-67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성</a:t>
            </a:r>
            <a:r>
              <a:rPr lang="en-US" altLang="ko-KR" sz="1867" kern="0" spc="-67" dirty="0">
                <a:solidFill>
                  <a:srgbClr val="BC9A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 | </a:t>
            </a:r>
            <a:r>
              <a:rPr lang="ko-KR" altLang="en-US" sz="1867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남</a:t>
            </a:r>
            <a:r>
              <a:rPr lang="en-US" sz="1867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성 </a:t>
            </a:r>
            <a:r>
              <a:rPr lang="en-US" sz="1867" kern="0" spc="-67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모델</a:t>
            </a:r>
            <a:endParaRPr lang="en-US" sz="1867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Object 32">
            <a:extLst>
              <a:ext uri="{FF2B5EF4-FFF2-40B4-BE49-F238E27FC236}">
                <a16:creationId xmlns:a16="http://schemas.microsoft.com/office/drawing/2014/main" id="{45E4D5EF-9195-45BB-AAB1-C11E86622C2E}"/>
              </a:ext>
            </a:extLst>
          </p:cNvPr>
          <p:cNvSpPr txBox="1"/>
          <p:nvPr/>
        </p:nvSpPr>
        <p:spPr>
          <a:xfrm>
            <a:off x="839257" y="5906378"/>
            <a:ext cx="2658813" cy="12816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867" kern="0" spc="-67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비 오는 날</a:t>
            </a:r>
            <a:r>
              <a:rPr lang="en-US" altLang="ko-KR" sz="1867" kern="0" spc="-67" dirty="0">
                <a:solidFill>
                  <a:srgbClr val="BC9A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 | </a:t>
            </a:r>
            <a:r>
              <a:rPr lang="ko-KR" altLang="en-US" sz="1867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파전</a:t>
            </a:r>
            <a:r>
              <a:rPr lang="en-US" altLang="ko-KR" sz="1867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&amp;</a:t>
            </a:r>
            <a:r>
              <a:rPr lang="ko-KR" altLang="en-US" sz="1867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막걸리</a:t>
            </a:r>
            <a:endParaRPr lang="en-US" sz="1867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3825F728-B4EC-4864-AE2E-BC6BF2A00AFD}"/>
              </a:ext>
            </a:extLst>
          </p:cNvPr>
          <p:cNvSpPr txBox="1"/>
          <p:nvPr/>
        </p:nvSpPr>
        <p:spPr>
          <a:xfrm>
            <a:off x="3555485" y="5907377"/>
            <a:ext cx="2266884" cy="3725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867" kern="0" spc="-67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눈 오는 날</a:t>
            </a:r>
            <a:r>
              <a:rPr lang="en-US" altLang="ko-KR" sz="1867" kern="0" spc="-67" dirty="0">
                <a:solidFill>
                  <a:srgbClr val="BC9A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 | </a:t>
            </a:r>
            <a:r>
              <a:rPr lang="ko-KR" altLang="en-US" sz="1867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국밥</a:t>
            </a:r>
            <a:endParaRPr lang="en-US" sz="1867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Object 32">
            <a:extLst>
              <a:ext uri="{FF2B5EF4-FFF2-40B4-BE49-F238E27FC236}">
                <a16:creationId xmlns:a16="http://schemas.microsoft.com/office/drawing/2014/main" id="{2078028C-B12B-4F3C-8608-3156C219F1D7}"/>
              </a:ext>
            </a:extLst>
          </p:cNvPr>
          <p:cNvSpPr txBox="1"/>
          <p:nvPr/>
        </p:nvSpPr>
        <p:spPr>
          <a:xfrm>
            <a:off x="839257" y="4368744"/>
            <a:ext cx="2013963" cy="3511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67" kern="0" spc="-67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20</a:t>
            </a:r>
            <a:r>
              <a:rPr lang="ko-KR" altLang="en-US" sz="1867" kern="0" spc="-67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대</a:t>
            </a:r>
            <a:r>
              <a:rPr lang="en-US" altLang="ko-KR" sz="1867" kern="0" spc="-67" dirty="0">
                <a:solidFill>
                  <a:srgbClr val="BC9A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 | </a:t>
            </a:r>
            <a:r>
              <a:rPr lang="ko-KR" altLang="en-US" sz="1867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아이돌 모델</a:t>
            </a:r>
            <a:endParaRPr lang="en-US" sz="1867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Object 32">
            <a:extLst>
              <a:ext uri="{FF2B5EF4-FFF2-40B4-BE49-F238E27FC236}">
                <a16:creationId xmlns:a16="http://schemas.microsoft.com/office/drawing/2014/main" id="{C9E857A6-807E-4CF6-A397-CDBBA488F21B}"/>
              </a:ext>
            </a:extLst>
          </p:cNvPr>
          <p:cNvSpPr txBox="1"/>
          <p:nvPr/>
        </p:nvSpPr>
        <p:spPr>
          <a:xfrm>
            <a:off x="3038834" y="4363793"/>
            <a:ext cx="2494356" cy="3511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867" kern="0" spc="-67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60</a:t>
            </a:r>
            <a:r>
              <a:rPr lang="ko-KR" altLang="en-US" sz="1867" kern="0" spc="-67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대</a:t>
            </a:r>
            <a:r>
              <a:rPr lang="en-US" altLang="ko-KR" sz="1867" kern="0" spc="-67" dirty="0">
                <a:solidFill>
                  <a:srgbClr val="BC9A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에스코어 드림 3 Light" pitchFamily="34" charset="0"/>
              </a:rPr>
              <a:t> | </a:t>
            </a:r>
            <a:r>
              <a:rPr lang="ko-KR" altLang="en-US" sz="1867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트로트 가수 모델</a:t>
            </a:r>
            <a:endParaRPr lang="en-US" sz="1867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2" name="그룹 1009">
            <a:extLst>
              <a:ext uri="{FF2B5EF4-FFF2-40B4-BE49-F238E27FC236}">
                <a16:creationId xmlns:a16="http://schemas.microsoft.com/office/drawing/2014/main" id="{1B76BDB5-AEBA-4CF6-9A20-4E5FA3A3ED96}"/>
              </a:ext>
            </a:extLst>
          </p:cNvPr>
          <p:cNvGrpSpPr/>
          <p:nvPr/>
        </p:nvGrpSpPr>
        <p:grpSpPr>
          <a:xfrm>
            <a:off x="5427204" y="1773359"/>
            <a:ext cx="449123" cy="4506615"/>
            <a:chOff x="8109784" y="4101819"/>
            <a:chExt cx="673684" cy="3996002"/>
          </a:xfrm>
        </p:grpSpPr>
        <p:pic>
          <p:nvPicPr>
            <p:cNvPr id="63" name="Object 39">
              <a:extLst>
                <a:ext uri="{FF2B5EF4-FFF2-40B4-BE49-F238E27FC236}">
                  <a16:creationId xmlns:a16="http://schemas.microsoft.com/office/drawing/2014/main" id="{8AF98097-B996-4E0F-B223-3F5A925ED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09784" y="4101819"/>
              <a:ext cx="673684" cy="3996002"/>
            </a:xfrm>
            <a:prstGeom prst="rect">
              <a:avLst/>
            </a:prstGeom>
          </p:spPr>
        </p:pic>
      </p:grpSp>
      <p:grpSp>
        <p:nvGrpSpPr>
          <p:cNvPr id="64" name="그룹 1010">
            <a:extLst>
              <a:ext uri="{FF2B5EF4-FFF2-40B4-BE49-F238E27FC236}">
                <a16:creationId xmlns:a16="http://schemas.microsoft.com/office/drawing/2014/main" id="{C864D8AF-820F-434E-B973-E6DB91453D45}"/>
              </a:ext>
            </a:extLst>
          </p:cNvPr>
          <p:cNvGrpSpPr/>
          <p:nvPr/>
        </p:nvGrpSpPr>
        <p:grpSpPr>
          <a:xfrm>
            <a:off x="5924718" y="3752812"/>
            <a:ext cx="191674" cy="75873"/>
            <a:chOff x="8826595" y="6048256"/>
            <a:chExt cx="287511" cy="113810"/>
          </a:xfrm>
        </p:grpSpPr>
        <p:pic>
          <p:nvPicPr>
            <p:cNvPr id="65" name="Object 42">
              <a:extLst>
                <a:ext uri="{FF2B5EF4-FFF2-40B4-BE49-F238E27FC236}">
                  <a16:creationId xmlns:a16="http://schemas.microsoft.com/office/drawing/2014/main" id="{9066BB0E-64DB-4DF0-9802-237AE75C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826595" y="6048256"/>
              <a:ext cx="287511" cy="113810"/>
            </a:xfrm>
            <a:prstGeom prst="rect">
              <a:avLst/>
            </a:prstGeom>
          </p:spPr>
        </p:pic>
      </p:grpSp>
      <p:sp>
        <p:nvSpPr>
          <p:cNvPr id="66" name="Object 48">
            <a:extLst>
              <a:ext uri="{FF2B5EF4-FFF2-40B4-BE49-F238E27FC236}">
                <a16:creationId xmlns:a16="http://schemas.microsoft.com/office/drawing/2014/main" id="{73A55BFC-BB39-4253-9EAF-72CE99B2A9CD}"/>
              </a:ext>
            </a:extLst>
          </p:cNvPr>
          <p:cNvSpPr txBox="1"/>
          <p:nvPr/>
        </p:nvSpPr>
        <p:spPr>
          <a:xfrm>
            <a:off x="6523487" y="1517859"/>
            <a:ext cx="4896455" cy="31302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kern="0" spc="-67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  </a:t>
            </a:r>
            <a:r>
              <a:rPr lang="en-US" sz="2000" kern="0" spc="-67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성별</a:t>
            </a:r>
            <a:r>
              <a:rPr lang="en-US" sz="2000" kern="0" spc="-67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/</a:t>
            </a:r>
            <a:r>
              <a:rPr lang="en-US" sz="2000" kern="0" spc="-67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연령</a:t>
            </a:r>
            <a:r>
              <a:rPr lang="ko-KR" altLang="en-US" sz="2000" kern="0" spc="-67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별</a:t>
            </a:r>
            <a:r>
              <a:rPr lang="en-US" sz="2000" kern="0" spc="-67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/</a:t>
            </a:r>
            <a:r>
              <a:rPr lang="en-US" sz="2000" kern="0" spc="-67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날씨별</a:t>
            </a:r>
            <a:r>
              <a:rPr lang="en-US" sz="2000" kern="0" spc="-67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 </a:t>
            </a:r>
            <a:r>
              <a:rPr lang="en-US" sz="2000" kern="0" spc="-67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맞춤형</a:t>
            </a:r>
            <a:endParaRPr lang="en-US" sz="2000" kern="0" spc="-67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에스코어 드림 5 Medium" pitchFamily="34" charset="0"/>
            </a:endParaRPr>
          </a:p>
          <a:p>
            <a:pPr algn="ctr"/>
            <a:r>
              <a:rPr lang="en-US" sz="2000" kern="0" spc="-67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 </a:t>
            </a:r>
            <a:r>
              <a:rPr lang="en-US" sz="2000" kern="0" spc="-67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광고</a:t>
            </a:r>
            <a:r>
              <a:rPr lang="en-US" sz="2000" kern="0" spc="-67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 제</a:t>
            </a:r>
            <a:r>
              <a:rPr lang="ko-KR" altLang="en-US" sz="2000" kern="0" spc="-67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 Medium" pitchFamily="34" charset="0"/>
              </a:rPr>
              <a:t>작 프로세스</a:t>
            </a:r>
            <a:endParaRPr lang="en-US" sz="16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AFE0C73-4034-436B-A4BE-E5F6E3FEB29D}"/>
              </a:ext>
            </a:extLst>
          </p:cNvPr>
          <p:cNvSpPr/>
          <p:nvPr/>
        </p:nvSpPr>
        <p:spPr>
          <a:xfrm>
            <a:off x="7200833" y="2959046"/>
            <a:ext cx="3345421" cy="408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kern="0" spc="-6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ko-KR" altLang="en-US" sz="1600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ko-KR" altLang="en-US" sz="1600" kern="0" spc="-6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상황 </a:t>
            </a:r>
            <a:r>
              <a:rPr lang="en-US" altLang="ko-KR" sz="1600" kern="0" spc="-6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kern="0" spc="-6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ko-KR" altLang="en-US" sz="1600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  <a:r>
              <a:rPr lang="en-US" altLang="ko-KR" sz="1600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</a:t>
            </a:r>
            <a:endParaRPr lang="ko-KR" altLang="en-US" sz="1600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BA00D6-3189-4D94-AE8F-09B9B498F84A}"/>
              </a:ext>
            </a:extLst>
          </p:cNvPr>
          <p:cNvSpPr/>
          <p:nvPr/>
        </p:nvSpPr>
        <p:spPr>
          <a:xfrm>
            <a:off x="7200834" y="3223832"/>
            <a:ext cx="3345421" cy="408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0" spc="-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</a:t>
            </a:r>
            <a:r>
              <a:rPr lang="ko-KR" altLang="en-US" kern="0" spc="-67" dirty="0">
                <a:solidFill>
                  <a:srgbClr val="003A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관심을 끌 수 있는 요소 추출</a:t>
            </a:r>
            <a:endParaRPr lang="ko-KR" altLang="en-US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D45FCF8-7392-4248-A62D-B01AE0F22DD2}"/>
              </a:ext>
            </a:extLst>
          </p:cNvPr>
          <p:cNvSpPr/>
          <p:nvPr/>
        </p:nvSpPr>
        <p:spPr>
          <a:xfrm>
            <a:off x="7200834" y="5066810"/>
            <a:ext cx="3345421" cy="408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kern="0" spc="-67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</a:t>
            </a:r>
            <a:r>
              <a:rPr lang="ko-KR" altLang="en-US" sz="2800" kern="0" spc="-67" dirty="0" err="1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광고안</a:t>
            </a:r>
            <a:r>
              <a:rPr lang="ko-KR" altLang="en-US" sz="2800" kern="0" spc="-67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  <a:endParaRPr lang="ko-KR" altLang="en-US" sz="2800" dirty="0">
              <a:solidFill>
                <a:srgbClr val="2E74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61CA7F-40BA-4A4B-A0FC-F1F5CC4C8521}"/>
              </a:ext>
            </a:extLst>
          </p:cNvPr>
          <p:cNvSpPr/>
          <p:nvPr/>
        </p:nvSpPr>
        <p:spPr>
          <a:xfrm>
            <a:off x="7501268" y="5526575"/>
            <a:ext cx="2874134" cy="631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 및 공공기관 </a:t>
            </a:r>
            <a:r>
              <a:rPr lang="ko-KR" altLang="en-US" sz="2000" kern="0" spc="-6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</a:t>
            </a:r>
            <a:endParaRPr lang="en-US" altLang="ko-KR" sz="2000" kern="0" spc="-67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사기업 </a:t>
            </a:r>
            <a:r>
              <a:rPr lang="ko-KR" altLang="en-US" sz="2000" kern="0" spc="-6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43608BA-38C0-4DDC-AB3B-B74F567213B8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8863769" y="3632513"/>
            <a:ext cx="9776" cy="1386646"/>
          </a:xfrm>
          <a:prstGeom prst="straightConnector1">
            <a:avLst/>
          </a:prstGeom>
          <a:ln w="7620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BD5323F-DA7B-4508-8AC2-5EBCEDE39BD1}"/>
              </a:ext>
            </a:extLst>
          </p:cNvPr>
          <p:cNvSpPr/>
          <p:nvPr/>
        </p:nvSpPr>
        <p:spPr>
          <a:xfrm>
            <a:off x="6799662" y="3744206"/>
            <a:ext cx="4545129" cy="408681"/>
          </a:xfrm>
          <a:prstGeom prst="rect">
            <a:avLst/>
          </a:prstGeom>
          <a:solidFill>
            <a:srgbClr val="EBD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kern="0" spc="-67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600" kern="0" spc="-67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합성 기술 등의 </a:t>
            </a:r>
            <a:r>
              <a:rPr lang="ko-KR" altLang="en-US" sz="1600" kern="0" spc="-67" dirty="0">
                <a:solidFill>
                  <a:srgbClr val="003A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기술 이용 </a:t>
            </a:r>
            <a:r>
              <a:rPr lang="ko-KR" altLang="en-US" sz="1600" kern="0" spc="-67" dirty="0">
                <a:solidFill>
                  <a:srgbClr val="00B6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1600" kern="0" spc="-67" dirty="0">
                <a:solidFill>
                  <a:srgbClr val="003A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효율성</a:t>
            </a:r>
            <a:r>
              <a:rPr lang="en-US" altLang="ko-KR" sz="1600" kern="0" spc="-67" dirty="0">
                <a:solidFill>
                  <a:srgbClr val="003A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&amp; </a:t>
            </a:r>
            <a:r>
              <a:rPr lang="ko-KR" altLang="en-US" sz="1600" kern="0" spc="-67" dirty="0">
                <a:solidFill>
                  <a:srgbClr val="003A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정교성 </a:t>
            </a:r>
            <a:endParaRPr lang="ko-KR" altLang="en-US" sz="1600" dirty="0">
              <a:solidFill>
                <a:srgbClr val="003AF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0B73EB-C4BA-4FAB-9D51-834D4B88145D}"/>
              </a:ext>
            </a:extLst>
          </p:cNvPr>
          <p:cNvSpPr/>
          <p:nvPr/>
        </p:nvSpPr>
        <p:spPr>
          <a:xfrm>
            <a:off x="6545662" y="3753564"/>
            <a:ext cx="4799129" cy="408681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kern="0" spc="-6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sz="1600" kern="0" spc="-6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합성 기술 등의 </a:t>
            </a:r>
            <a:r>
              <a:rPr lang="ko-KR" altLang="en-US" sz="1600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기술 이용 </a:t>
            </a:r>
            <a:r>
              <a:rPr lang="ko-KR" altLang="en-US" sz="1600" kern="0" spc="-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</a:t>
            </a:r>
            <a:r>
              <a:rPr lang="ko-KR" altLang="en-US" sz="1600" kern="0" spc="-67" dirty="0">
                <a:solidFill>
                  <a:srgbClr val="003A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효율성</a:t>
            </a:r>
            <a:r>
              <a:rPr lang="en-US" altLang="ko-KR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ko-KR" altLang="en-US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정교성 </a:t>
            </a:r>
            <a:endParaRPr lang="ko-KR" altLang="en-US" sz="1600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A41655C3-F844-414C-A224-58C91F1D7915}"/>
              </a:ext>
            </a:extLst>
          </p:cNvPr>
          <p:cNvCxnSpPr>
            <a:cxnSpLocks/>
          </p:cNvCxnSpPr>
          <p:nvPr/>
        </p:nvCxnSpPr>
        <p:spPr>
          <a:xfrm rot="5400000">
            <a:off x="9776451" y="4838920"/>
            <a:ext cx="1310823" cy="762000"/>
          </a:xfrm>
          <a:prstGeom prst="bentConnector3">
            <a:avLst>
              <a:gd name="adj1" fmla="val 99925"/>
            </a:avLst>
          </a:prstGeom>
          <a:ln w="7620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403DF6B-3D4F-4B70-8712-F1A087E88AD6}"/>
              </a:ext>
            </a:extLst>
          </p:cNvPr>
          <p:cNvSpPr/>
          <p:nvPr/>
        </p:nvSpPr>
        <p:spPr>
          <a:xfrm>
            <a:off x="9584348" y="6004324"/>
            <a:ext cx="1904018" cy="408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kern="0" spc="-67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공익 및 공공기관 맞춤형 제작 시 더욱 엄격하게 관리</a:t>
            </a:r>
            <a:endParaRPr lang="ko-KR" altLang="en-US" sz="11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E09E092-8F34-45C8-A884-BC541FF71034}"/>
              </a:ext>
            </a:extLst>
          </p:cNvPr>
          <p:cNvSpPr/>
          <p:nvPr/>
        </p:nvSpPr>
        <p:spPr>
          <a:xfrm>
            <a:off x="6545662" y="4186796"/>
            <a:ext cx="4799129" cy="408681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다수의 </a:t>
            </a:r>
            <a:r>
              <a:rPr lang="ko-KR" altLang="en-US" sz="1600" kern="0" spc="-67" dirty="0" err="1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광고안</a:t>
            </a:r>
            <a:r>
              <a:rPr lang="ko-KR" altLang="en-US" sz="1600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kern="0" spc="-67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 </a:t>
            </a:r>
            <a:r>
              <a:rPr lang="ko-KR" altLang="en-US" sz="1600" kern="0" spc="-67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</a:t>
            </a:r>
            <a:r>
              <a:rPr lang="ko-KR" altLang="en-US" sz="1600" kern="0" spc="-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◀</a:t>
            </a:r>
            <a:r>
              <a:rPr lang="ko-KR" altLang="en-US" sz="1600" kern="0" spc="-67" dirty="0">
                <a:solidFill>
                  <a:srgbClr val="003A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목적성 변질 </a:t>
            </a:r>
            <a:r>
              <a:rPr lang="en-US" altLang="ko-KR" kern="0" spc="-67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ko-KR" altLang="en-US" sz="1600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1473A12-FCA3-4965-8962-0169B0F50D7E}"/>
              </a:ext>
            </a:extLst>
          </p:cNvPr>
          <p:cNvCxnSpPr>
            <a:cxnSpLocks/>
          </p:cNvCxnSpPr>
          <p:nvPr/>
        </p:nvCxnSpPr>
        <p:spPr>
          <a:xfrm flipH="1">
            <a:off x="8856132" y="2416894"/>
            <a:ext cx="1" cy="582261"/>
          </a:xfrm>
          <a:prstGeom prst="straightConnector1">
            <a:avLst/>
          </a:prstGeom>
          <a:ln w="7620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F4B1BC6-1223-4D67-BED9-163D63899E3E}"/>
              </a:ext>
            </a:extLst>
          </p:cNvPr>
          <p:cNvSpPr/>
          <p:nvPr/>
        </p:nvSpPr>
        <p:spPr>
          <a:xfrm>
            <a:off x="6547100" y="2272094"/>
            <a:ext cx="4799129" cy="408681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kern="0" spc="-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Stage1. </a:t>
            </a:r>
            <a:r>
              <a:rPr lang="ko-KR" altLang="en-US" kern="0" spc="-67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예측값</a:t>
            </a:r>
            <a:r>
              <a:rPr lang="ko-KR" altLang="en-US" kern="0" spc="-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</a:t>
            </a:r>
            <a:endParaRPr lang="ko-KR" altLang="en-US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5BD75D-F660-460D-9682-C9E25775F5EF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2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A3D6072-3C7A-466D-8EF4-0FF4E2821BF8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제목 1">
            <a:extLst>
              <a:ext uri="{FF2B5EF4-FFF2-40B4-BE49-F238E27FC236}">
                <a16:creationId xmlns:a16="http://schemas.microsoft.com/office/drawing/2014/main" id="{EF1E1147-F7C1-47C7-B143-50289010B237}"/>
              </a:ext>
            </a:extLst>
          </p:cNvPr>
          <p:cNvSpPr txBox="1">
            <a:spLocks/>
          </p:cNvSpPr>
          <p:nvPr/>
        </p:nvSpPr>
        <p:spPr>
          <a:xfrm>
            <a:off x="446463" y="807523"/>
            <a:ext cx="8233080" cy="518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Stage2.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성별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날씨별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맞춤형 광고 제작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9FF12149-A31F-4991-B81E-A5499FCF3F82}"/>
              </a:ext>
            </a:extLst>
          </p:cNvPr>
          <p:cNvSpPr/>
          <p:nvPr/>
        </p:nvSpPr>
        <p:spPr>
          <a:xfrm flipH="1">
            <a:off x="6175918" y="1773359"/>
            <a:ext cx="511083" cy="4506615"/>
          </a:xfrm>
          <a:prstGeom prst="rightBrace">
            <a:avLst>
              <a:gd name="adj1" fmla="val 132007"/>
              <a:gd name="adj2" fmla="val 44691"/>
            </a:avLst>
          </a:prstGeom>
          <a:ln w="28575">
            <a:solidFill>
              <a:srgbClr val="2E744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71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4" grpId="0"/>
      <p:bldP spid="47" grpId="0"/>
      <p:bldP spid="51" grpId="0"/>
      <p:bldP spid="53" grpId="0"/>
      <p:bldP spid="54" grpId="0"/>
      <p:bldP spid="55" grpId="0"/>
      <p:bldP spid="56" grpId="0"/>
      <p:bldP spid="57" grpId="0"/>
      <p:bldP spid="66" grpId="0"/>
      <p:bldP spid="67" grpId="0"/>
      <p:bldP spid="68" grpId="0"/>
      <p:bldP spid="69" grpId="0"/>
      <p:bldP spid="70" grpId="0"/>
      <p:bldP spid="72" grpId="0" animBg="1"/>
      <p:bldP spid="73" grpId="0" animBg="1"/>
      <p:bldP spid="76" grpId="0"/>
      <p:bldP spid="77" grpId="0" animBg="1"/>
      <p:bldP spid="79" grpId="0" animBg="1"/>
      <p:bldP spid="82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5846" y="-16582"/>
            <a:ext cx="1773307" cy="211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/>
          </a:p>
        </p:txBody>
      </p:sp>
      <p:sp>
        <p:nvSpPr>
          <p:cNvPr id="16" name="Object 16"/>
          <p:cNvSpPr txBox="1"/>
          <p:nvPr/>
        </p:nvSpPr>
        <p:spPr>
          <a:xfrm>
            <a:off x="1245398" y="1688378"/>
            <a:ext cx="2657346" cy="1438994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사람과 날씨</a:t>
            </a: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소비와 광고</a:t>
            </a: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ABCF8-27A1-433B-B5D5-1F70A4730551}"/>
              </a:ext>
            </a:extLst>
          </p:cNvPr>
          <p:cNvSpPr txBox="1"/>
          <p:nvPr/>
        </p:nvSpPr>
        <p:spPr>
          <a:xfrm>
            <a:off x="863601" y="327968"/>
            <a:ext cx="264656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Wake-Up 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A542D9-70E4-4133-9AB5-69BCF1B5E3D8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15"/>
          <p:cNvSpPr txBox="1"/>
          <p:nvPr/>
        </p:nvSpPr>
        <p:spPr>
          <a:xfrm>
            <a:off x="940017" y="1180409"/>
            <a:ext cx="2242142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 </a:t>
            </a:r>
            <a:r>
              <a:rPr lang="ko-KR" altLang="en-US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공모 배경</a:t>
            </a:r>
            <a:endParaRPr lang="en-US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Object 16">
            <a:extLst>
              <a:ext uri="{FF2B5EF4-FFF2-40B4-BE49-F238E27FC236}">
                <a16:creationId xmlns:a16="http://schemas.microsoft.com/office/drawing/2014/main" id="{9B65A339-A4CC-4178-85EF-8729CA4C3B88}"/>
              </a:ext>
            </a:extLst>
          </p:cNvPr>
          <p:cNvSpPr txBox="1"/>
          <p:nvPr/>
        </p:nvSpPr>
        <p:spPr>
          <a:xfrm>
            <a:off x="4645025" y="1688378"/>
            <a:ext cx="2657346" cy="1438994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데이터 정의와 활용 근거</a:t>
            </a: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날씨 데이터 </a:t>
            </a:r>
            <a:r>
              <a:rPr lang="ko-KR" altLang="en-US" sz="1600" kern="0" spc="-100" dirty="0" err="1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전처리</a:t>
            </a: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판매량 데이터 </a:t>
            </a:r>
            <a:r>
              <a:rPr lang="ko-KR" altLang="en-US" sz="1600" kern="0" spc="-100" dirty="0" err="1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전처리</a:t>
            </a: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en-US" altLang="ko-KR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SNS </a:t>
            </a:r>
            <a:r>
              <a:rPr lang="ko-KR" altLang="en-US" sz="1600" kern="0" spc="-100" dirty="0" err="1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언급량</a:t>
            </a:r>
            <a:r>
              <a:rPr lang="ko-KR" altLang="en-US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 데이터 </a:t>
            </a:r>
            <a:r>
              <a:rPr lang="ko-KR" altLang="en-US" sz="1600" kern="0" spc="-100" dirty="0" err="1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전처리</a:t>
            </a: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</p:txBody>
      </p:sp>
      <p:sp>
        <p:nvSpPr>
          <p:cNvPr id="73" name="Object 15">
            <a:extLst>
              <a:ext uri="{FF2B5EF4-FFF2-40B4-BE49-F238E27FC236}">
                <a16:creationId xmlns:a16="http://schemas.microsoft.com/office/drawing/2014/main" id="{8A2737D7-CF5A-45E5-9053-1127AF2786BE}"/>
              </a:ext>
            </a:extLst>
          </p:cNvPr>
          <p:cNvSpPr txBox="1"/>
          <p:nvPr/>
        </p:nvSpPr>
        <p:spPr>
          <a:xfrm>
            <a:off x="4339644" y="1180409"/>
            <a:ext cx="3208633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정의와 </a:t>
            </a:r>
            <a:r>
              <a:rPr lang="ko-KR" altLang="en-US" sz="2400" kern="0" spc="-133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" name="Object 16">
            <a:extLst>
              <a:ext uri="{FF2B5EF4-FFF2-40B4-BE49-F238E27FC236}">
                <a16:creationId xmlns:a16="http://schemas.microsoft.com/office/drawing/2014/main" id="{B2144B16-F185-4538-91FD-8DA3F611BDC0}"/>
              </a:ext>
            </a:extLst>
          </p:cNvPr>
          <p:cNvSpPr txBox="1"/>
          <p:nvPr/>
        </p:nvSpPr>
        <p:spPr>
          <a:xfrm>
            <a:off x="8771089" y="1677195"/>
            <a:ext cx="2657346" cy="1438994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</a:t>
            </a:r>
            <a:endParaRPr lang="en-US" altLang="ko-KR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 </a:t>
            </a:r>
            <a:r>
              <a:rPr lang="ko-KR" altLang="en-US" sz="1600" spc="-100" dirty="0" err="1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결과</a:t>
            </a:r>
            <a:endParaRPr lang="en-US" altLang="ko-KR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앙상블 및 최종 선정</a:t>
            </a:r>
            <a:endParaRPr lang="en-US" altLang="ko-KR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시연</a:t>
            </a:r>
            <a:endParaRPr lang="en-US" altLang="ko-KR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</p:txBody>
      </p:sp>
      <p:sp>
        <p:nvSpPr>
          <p:cNvPr id="76" name="Object 15">
            <a:extLst>
              <a:ext uri="{FF2B5EF4-FFF2-40B4-BE49-F238E27FC236}">
                <a16:creationId xmlns:a16="http://schemas.microsoft.com/office/drawing/2014/main" id="{B9AF6065-F941-42F0-91EC-A8E88A749C0E}"/>
              </a:ext>
            </a:extLst>
          </p:cNvPr>
          <p:cNvSpPr txBox="1"/>
          <p:nvPr/>
        </p:nvSpPr>
        <p:spPr>
          <a:xfrm>
            <a:off x="8465709" y="1180409"/>
            <a:ext cx="2775094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분석과</a:t>
            </a:r>
            <a:r>
              <a:rPr lang="en-US" altLang="ko-KR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</a:t>
            </a:r>
            <a:endParaRPr lang="en-US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Object 16">
            <a:extLst>
              <a:ext uri="{FF2B5EF4-FFF2-40B4-BE49-F238E27FC236}">
                <a16:creationId xmlns:a16="http://schemas.microsoft.com/office/drawing/2014/main" id="{F8F3B71A-9A43-4C5E-8C88-CB9017A7FA87}"/>
              </a:ext>
            </a:extLst>
          </p:cNvPr>
          <p:cNvSpPr txBox="1"/>
          <p:nvPr/>
        </p:nvSpPr>
        <p:spPr>
          <a:xfrm>
            <a:off x="1245397" y="4331021"/>
            <a:ext cx="2851473" cy="1856587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서비스 개요</a:t>
            </a: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프로세스 </a:t>
            </a:r>
            <a:r>
              <a:rPr lang="en-US" altLang="ko-KR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Stage 1</a:t>
            </a: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프로세스 </a:t>
            </a:r>
            <a:r>
              <a:rPr lang="en-US" altLang="ko-KR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Stage 2</a:t>
            </a: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프로세스 </a:t>
            </a:r>
            <a:r>
              <a:rPr lang="en-US" altLang="ko-KR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Stage 2 </a:t>
            </a: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endParaRPr lang="en-US" altLang="ko-KR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프로세스 </a:t>
            </a:r>
            <a:r>
              <a:rPr lang="en-US" altLang="ko-KR" sz="160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Stage 3</a:t>
            </a:r>
            <a:endParaRPr lang="en-US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Object 15">
            <a:extLst>
              <a:ext uri="{FF2B5EF4-FFF2-40B4-BE49-F238E27FC236}">
                <a16:creationId xmlns:a16="http://schemas.microsoft.com/office/drawing/2014/main" id="{B9A0777E-E170-4E2F-B355-4725D96634C4}"/>
              </a:ext>
            </a:extLst>
          </p:cNvPr>
          <p:cNvSpPr txBox="1"/>
          <p:nvPr/>
        </p:nvSpPr>
        <p:spPr>
          <a:xfrm>
            <a:off x="881837" y="3819892"/>
            <a:ext cx="2242142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</a:t>
            </a:r>
            <a:endParaRPr lang="en-US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Object 16">
            <a:extLst>
              <a:ext uri="{FF2B5EF4-FFF2-40B4-BE49-F238E27FC236}">
                <a16:creationId xmlns:a16="http://schemas.microsoft.com/office/drawing/2014/main" id="{BE325B5A-C464-4670-9C27-AC9B1D39BF35}"/>
              </a:ext>
            </a:extLst>
          </p:cNvPr>
          <p:cNvSpPr txBox="1"/>
          <p:nvPr/>
        </p:nvSpPr>
        <p:spPr>
          <a:xfrm>
            <a:off x="4720065" y="4358815"/>
            <a:ext cx="4051024" cy="113602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기존 광고와의 </a:t>
            </a:r>
            <a:r>
              <a:rPr lang="ko-KR" altLang="en-US" sz="1600" kern="0" spc="-100" dirty="0" err="1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 Light" pitchFamily="34" charset="0"/>
              </a:rPr>
              <a:t>차별점</a:t>
            </a:r>
            <a:endParaRPr lang="en-US" altLang="ko-KR" sz="1600" kern="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 Light" pitchFamily="34" charset="0"/>
            </a:endParaRPr>
          </a:p>
          <a:p>
            <a:pPr marL="342917" indent="-342917" algn="just">
              <a:lnSpc>
                <a:spcPct val="150000"/>
              </a:lnSpc>
              <a:buAutoNum type="romanUcPeriod"/>
            </a:pPr>
            <a:r>
              <a:rPr lang="ko-KR" altLang="en-US" sz="1600" kern="0" spc="-100" dirty="0">
                <a:solidFill>
                  <a:srgbClr val="1540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 모식도</a:t>
            </a:r>
            <a:endParaRPr lang="en-US" sz="1600" spc="-100" dirty="0">
              <a:solidFill>
                <a:srgbClr val="1540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Object 15">
            <a:extLst>
              <a:ext uri="{FF2B5EF4-FFF2-40B4-BE49-F238E27FC236}">
                <a16:creationId xmlns:a16="http://schemas.microsoft.com/office/drawing/2014/main" id="{5864A257-501A-437D-A57F-C849D2DA6742}"/>
              </a:ext>
            </a:extLst>
          </p:cNvPr>
          <p:cNvSpPr txBox="1"/>
          <p:nvPr/>
        </p:nvSpPr>
        <p:spPr>
          <a:xfrm>
            <a:off x="4372062" y="3819892"/>
            <a:ext cx="2242142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lang="ko-KR" altLang="en-US" sz="24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endParaRPr lang="en-US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  <p:bldP spid="71" grpId="0"/>
      <p:bldP spid="73" grpId="0" animBg="1"/>
      <p:bldP spid="74" grpId="0"/>
      <p:bldP spid="76" grpId="0" animBg="1"/>
      <p:bldP spid="77" grpId="0"/>
      <p:bldP spid="79" grpId="0" animBg="1"/>
      <p:bldP spid="82" grpId="0"/>
      <p:bldP spid="8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설산 너머의 태양">
            <a:extLst>
              <a:ext uri="{FF2B5EF4-FFF2-40B4-BE49-F238E27FC236}">
                <a16:creationId xmlns:a16="http://schemas.microsoft.com/office/drawing/2014/main" id="{ACBA5E42-46D2-4E4C-A2F9-F2E3A81714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2" t="32556" r="21618" b="-5692"/>
          <a:stretch/>
        </p:blipFill>
        <p:spPr>
          <a:xfrm>
            <a:off x="8815844" y="2802788"/>
            <a:ext cx="2376705" cy="3872798"/>
          </a:xfrm>
          <a:prstGeom prst="rect">
            <a:avLst/>
          </a:prstGeom>
        </p:spPr>
      </p:pic>
      <p:pic>
        <p:nvPicPr>
          <p:cNvPr id="13" name="그림 12" descr="구름을 통과하는 햇빛">
            <a:extLst>
              <a:ext uri="{FF2B5EF4-FFF2-40B4-BE49-F238E27FC236}">
                <a16:creationId xmlns:a16="http://schemas.microsoft.com/office/drawing/2014/main" id="{3856FD05-5BD4-41A1-A70A-6615E23B2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7" t="16156" r="21271" b="32912"/>
          <a:stretch/>
        </p:blipFill>
        <p:spPr>
          <a:xfrm>
            <a:off x="1075778" y="2846756"/>
            <a:ext cx="2425851" cy="3473124"/>
          </a:xfrm>
          <a:prstGeom prst="rect">
            <a:avLst/>
          </a:prstGeom>
        </p:spPr>
      </p:pic>
      <p:pic>
        <p:nvPicPr>
          <p:cNvPr id="55" name="Object 19">
            <a:extLst>
              <a:ext uri="{FF2B5EF4-FFF2-40B4-BE49-F238E27FC236}">
                <a16:creationId xmlns:a16="http://schemas.microsoft.com/office/drawing/2014/main" id="{BB9C49FE-09F6-4C6B-B36D-5573FB867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3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0363" y="1224560"/>
            <a:ext cx="2529702" cy="2329769"/>
          </a:xfrm>
          <a:prstGeom prst="rect">
            <a:avLst/>
          </a:prstGeom>
        </p:spPr>
      </p:pic>
      <p:sp>
        <p:nvSpPr>
          <p:cNvPr id="64" name="Object 35">
            <a:extLst>
              <a:ext uri="{FF2B5EF4-FFF2-40B4-BE49-F238E27FC236}">
                <a16:creationId xmlns:a16="http://schemas.microsoft.com/office/drawing/2014/main" id="{A027B641-C539-469C-AEE7-FF8A9A48858D}"/>
              </a:ext>
            </a:extLst>
          </p:cNvPr>
          <p:cNvSpPr txBox="1"/>
          <p:nvPr/>
        </p:nvSpPr>
        <p:spPr>
          <a:xfrm>
            <a:off x="5402644" y="1651998"/>
            <a:ext cx="1359427" cy="33417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133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광고 </a:t>
            </a:r>
            <a:endParaRPr lang="en-US" altLang="ko-KR" sz="3200" kern="0" spc="-133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kern="0" spc="-133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sz="32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0" name="표 17">
            <a:extLst>
              <a:ext uri="{FF2B5EF4-FFF2-40B4-BE49-F238E27FC236}">
                <a16:creationId xmlns:a16="http://schemas.microsoft.com/office/drawing/2014/main" id="{2E6DACD7-3161-4737-8C3B-E129DB324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799946"/>
              </p:ext>
            </p:extLst>
          </p:nvPr>
        </p:nvGraphicFramePr>
        <p:xfrm>
          <a:off x="4444814" y="3809932"/>
          <a:ext cx="3453836" cy="2509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6918">
                  <a:extLst>
                    <a:ext uri="{9D8B030D-6E8A-4147-A177-3AD203B41FA5}">
                      <a16:colId xmlns:a16="http://schemas.microsoft.com/office/drawing/2014/main" val="151851017"/>
                    </a:ext>
                  </a:extLst>
                </a:gridCol>
                <a:gridCol w="1726918">
                  <a:extLst>
                    <a:ext uri="{9D8B030D-6E8A-4147-A177-3AD203B41FA5}">
                      <a16:colId xmlns:a16="http://schemas.microsoft.com/office/drawing/2014/main" val="3431786254"/>
                    </a:ext>
                  </a:extLst>
                </a:gridCol>
              </a:tblGrid>
              <a:tr h="6274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Target Category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272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00B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669654"/>
                  </a:ext>
                </a:extLst>
              </a:tr>
              <a:tr h="627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맑음</a:t>
                      </a:r>
                    </a:p>
                  </a:txBody>
                  <a:tcPr marL="60960" marR="60960" marT="30480" marB="30480" anchor="ctr">
                    <a:lnL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눈</a:t>
                      </a:r>
                    </a:p>
                  </a:txBody>
                  <a:tcPr marL="60960" marR="60960" marT="30480" marB="30480" anchor="ctr">
                    <a:lnL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677016"/>
                  </a:ext>
                </a:extLst>
              </a:tr>
              <a:tr h="627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</a:t>
                      </a:r>
                      <a:r>
                        <a:rPr lang="ko-KR" altLang="en-US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</a:t>
                      </a:r>
                    </a:p>
                  </a:txBody>
                  <a:tcPr marL="60960" marR="60960" marT="30480" marB="30480" anchor="ctr">
                    <a:lnL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r>
                        <a:rPr lang="ko-KR" altLang="en-US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</a:t>
                      </a:r>
                    </a:p>
                  </a:txBody>
                  <a:tcPr marL="60960" marR="60960" marT="30480" marB="30480" anchor="ctr">
                    <a:lnL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0729758"/>
                  </a:ext>
                </a:extLst>
              </a:tr>
              <a:tr h="627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남성</a:t>
                      </a:r>
                    </a:p>
                  </a:txBody>
                  <a:tcPr marL="60960" marR="60960" marT="30480" marB="30480" anchor="ctr">
                    <a:lnL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여성</a:t>
                      </a:r>
                    </a:p>
                  </a:txBody>
                  <a:tcPr marL="60960" marR="60960" marT="30480" marB="30480" anchor="ctr">
                    <a:lnL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2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3553689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281652-DB68-41D5-9999-14ED79C3C551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15">
            <a:extLst>
              <a:ext uri="{FF2B5EF4-FFF2-40B4-BE49-F238E27FC236}">
                <a16:creationId xmlns:a16="http://schemas.microsoft.com/office/drawing/2014/main" id="{EE0607D5-43D2-4625-8E5F-87377E584056}"/>
              </a:ext>
            </a:extLst>
          </p:cNvPr>
          <p:cNvSpPr txBox="1"/>
          <p:nvPr/>
        </p:nvSpPr>
        <p:spPr>
          <a:xfrm>
            <a:off x="559714" y="814747"/>
            <a:ext cx="5027426" cy="291287"/>
          </a:xfrm>
          <a:prstGeom prst="rect">
            <a:avLst/>
          </a:prstGeom>
          <a:noFill/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맞춤형 광고 제작 예시</a:t>
            </a:r>
            <a:r>
              <a:rPr lang="en-US" altLang="ko-KR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기업 광고</a:t>
            </a:r>
            <a:endParaRPr lang="en-US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84BCBA0-DF63-4625-9FEB-A000E806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912" y="295970"/>
            <a:ext cx="3897374" cy="622861"/>
          </a:xfrm>
          <a:noFill/>
        </p:spPr>
        <p:txBody>
          <a:bodyPr>
            <a:normAutofit fontScale="9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Stage2.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날씨별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맞춤형 광고 제작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A516E23-D61D-4A93-8834-82DC1AB3F3F3}"/>
              </a:ext>
            </a:extLst>
          </p:cNvPr>
          <p:cNvCxnSpPr>
            <a:cxnSpLocks/>
          </p:cNvCxnSpPr>
          <p:nvPr/>
        </p:nvCxnSpPr>
        <p:spPr>
          <a:xfrm rot="10800000">
            <a:off x="680937" y="2344366"/>
            <a:ext cx="1142068" cy="982494"/>
          </a:xfrm>
          <a:prstGeom prst="bentConnector3">
            <a:avLst>
              <a:gd name="adj1" fmla="val 125961"/>
            </a:avLst>
          </a:prstGeom>
          <a:ln w="3810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래픽 13" descr="여성 프로필 단색으로 채워진">
            <a:extLst>
              <a:ext uri="{FF2B5EF4-FFF2-40B4-BE49-F238E27FC236}">
                <a16:creationId xmlns:a16="http://schemas.microsoft.com/office/drawing/2014/main" id="{9AA81266-F27E-4A99-9614-DD9A89107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311" y="1819833"/>
            <a:ext cx="646331" cy="6463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59D27-ADC1-419C-98AE-3D1BDB353E1F}"/>
              </a:ext>
            </a:extLst>
          </p:cNvPr>
          <p:cNvSpPr txBox="1"/>
          <p:nvPr/>
        </p:nvSpPr>
        <p:spPr>
          <a:xfrm>
            <a:off x="1118681" y="1837899"/>
            <a:ext cx="3526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여성 모델 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18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남성 고객</a:t>
            </a:r>
            <a:endParaRPr lang="en-US" altLang="ko-KR" sz="18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트로트 가수 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사용</a:t>
            </a:r>
            <a:r>
              <a:rPr lang="ko-KR" altLang="en-US" sz="18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고객</a:t>
            </a:r>
            <a:r>
              <a:rPr lang="en-US" altLang="ko-KR" sz="18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3C21EDB-33D8-42A4-99E1-FBAD56B73309}"/>
              </a:ext>
            </a:extLst>
          </p:cNvPr>
          <p:cNvCxnSpPr>
            <a:cxnSpLocks/>
            <a:endCxn id="26" idx="3"/>
          </p:cNvCxnSpPr>
          <p:nvPr/>
        </p:nvCxnSpPr>
        <p:spPr>
          <a:xfrm rot="5400000" flipH="1" flipV="1">
            <a:off x="2410539" y="2067108"/>
            <a:ext cx="1972199" cy="973980"/>
          </a:xfrm>
          <a:prstGeom prst="bentConnector4">
            <a:avLst>
              <a:gd name="adj1" fmla="val 25090"/>
              <a:gd name="adj2" fmla="val 164450"/>
            </a:avLst>
          </a:prstGeom>
          <a:ln w="3810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8349D6-0A0E-4E2F-A94A-B7C14B82A2A5}"/>
              </a:ext>
            </a:extLst>
          </p:cNvPr>
          <p:cNvSpPr txBox="1"/>
          <p:nvPr/>
        </p:nvSpPr>
        <p:spPr>
          <a:xfrm>
            <a:off x="567514" y="1362870"/>
            <a:ext cx="2922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맑은 날 </a:t>
            </a:r>
            <a:r>
              <a:rPr lang="en-US" altLang="ko-KR" sz="18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8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맑은 날씨 배경 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8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래픽 25" descr="일 단색으로 채워진">
            <a:extLst>
              <a:ext uri="{FF2B5EF4-FFF2-40B4-BE49-F238E27FC236}">
                <a16:creationId xmlns:a16="http://schemas.microsoft.com/office/drawing/2014/main" id="{B058BB08-F37D-441F-995D-472D99F26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6635" y="1274501"/>
            <a:ext cx="586993" cy="586993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EB21309-AD77-42E2-9379-2726E7CAF39D}"/>
              </a:ext>
            </a:extLst>
          </p:cNvPr>
          <p:cNvCxnSpPr>
            <a:cxnSpLocks/>
            <a:endCxn id="43" idx="2"/>
          </p:cNvCxnSpPr>
          <p:nvPr/>
        </p:nvCxnSpPr>
        <p:spPr>
          <a:xfrm rot="10800000">
            <a:off x="8218807" y="2506556"/>
            <a:ext cx="983801" cy="771148"/>
          </a:xfrm>
          <a:prstGeom prst="bentConnector2">
            <a:avLst/>
          </a:prstGeom>
          <a:ln w="3810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DB66ED4-A71C-49E3-9EF8-DB80BBD4F01B}"/>
              </a:ext>
            </a:extLst>
          </p:cNvPr>
          <p:cNvSpPr txBox="1"/>
          <p:nvPr/>
        </p:nvSpPr>
        <p:spPr>
          <a:xfrm>
            <a:off x="8415154" y="1859823"/>
            <a:ext cx="3526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남성 모델 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ko-KR" altLang="en-US" sz="18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여성 고객 </a:t>
            </a:r>
            <a:endParaRPr lang="en-US" altLang="ko-KR" sz="18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아이돌 가수 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사용</a:t>
            </a:r>
            <a:r>
              <a:rPr lang="ko-KR" altLang="en-US" sz="18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고객</a:t>
            </a:r>
          </a:p>
        </p:txBody>
      </p:sp>
      <p:pic>
        <p:nvPicPr>
          <p:cNvPr id="43" name="그래픽 42" descr="남자 옆모습 단색으로 채워진">
            <a:extLst>
              <a:ext uri="{FF2B5EF4-FFF2-40B4-BE49-F238E27FC236}">
                <a16:creationId xmlns:a16="http://schemas.microsoft.com/office/drawing/2014/main" id="{75EE6201-3720-426C-B925-96AAD38BBA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7085" y="1783114"/>
            <a:ext cx="723442" cy="723442"/>
          </a:xfrm>
          <a:prstGeom prst="rect">
            <a:avLst/>
          </a:prstGeom>
        </p:spPr>
      </p:pic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6E741F2-55C8-440E-95B4-A31657F038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69411" y="1934371"/>
            <a:ext cx="1958413" cy="1216050"/>
          </a:xfrm>
          <a:prstGeom prst="bentConnector4">
            <a:avLst>
              <a:gd name="adj1" fmla="val 47047"/>
              <a:gd name="adj2" fmla="val 142797"/>
            </a:avLst>
          </a:prstGeom>
          <a:ln w="3810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5EAEB03-A7A0-43A3-A185-79E7E887EA6E}"/>
              </a:ext>
            </a:extLst>
          </p:cNvPr>
          <p:cNvSpPr txBox="1"/>
          <p:nvPr/>
        </p:nvSpPr>
        <p:spPr>
          <a:xfrm>
            <a:off x="7604471" y="1362870"/>
            <a:ext cx="3113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 오는 날 </a:t>
            </a:r>
            <a:r>
              <a:rPr lang="en-US" altLang="ko-KR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 오는 배경 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8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4" name="그래픽 53" descr="눈 단색으로 채워진">
            <a:extLst>
              <a:ext uri="{FF2B5EF4-FFF2-40B4-BE49-F238E27FC236}">
                <a16:creationId xmlns:a16="http://schemas.microsoft.com/office/drawing/2014/main" id="{2F7A49C1-1473-4D05-9278-2BE31286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98101" y="1225829"/>
            <a:ext cx="674719" cy="674719"/>
          </a:xfrm>
          <a:prstGeom prst="rect">
            <a:avLst/>
          </a:prstGeom>
        </p:spPr>
      </p:pic>
      <p:sp>
        <p:nvSpPr>
          <p:cNvPr id="56" name="화살표: 왼쪽 55">
            <a:extLst>
              <a:ext uri="{FF2B5EF4-FFF2-40B4-BE49-F238E27FC236}">
                <a16:creationId xmlns:a16="http://schemas.microsoft.com/office/drawing/2014/main" id="{B7160DCE-D455-4603-9C7B-854D34E04F23}"/>
              </a:ext>
            </a:extLst>
          </p:cNvPr>
          <p:cNvSpPr/>
          <p:nvPr/>
        </p:nvSpPr>
        <p:spPr>
          <a:xfrm>
            <a:off x="3676591" y="4590353"/>
            <a:ext cx="768223" cy="851647"/>
          </a:xfrm>
          <a:prstGeom prst="leftArrow">
            <a:avLst/>
          </a:prstGeom>
          <a:solidFill>
            <a:srgbClr val="092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 57">
            <a:extLst>
              <a:ext uri="{FF2B5EF4-FFF2-40B4-BE49-F238E27FC236}">
                <a16:creationId xmlns:a16="http://schemas.microsoft.com/office/drawing/2014/main" id="{A53B43F1-CC9C-4A92-B014-F247190276F3}"/>
              </a:ext>
            </a:extLst>
          </p:cNvPr>
          <p:cNvSpPr/>
          <p:nvPr/>
        </p:nvSpPr>
        <p:spPr>
          <a:xfrm flipH="1">
            <a:off x="7898649" y="4590352"/>
            <a:ext cx="768013" cy="851647"/>
          </a:xfrm>
          <a:prstGeom prst="leftArrow">
            <a:avLst/>
          </a:prstGeom>
          <a:solidFill>
            <a:srgbClr val="092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여자 윤곽선">
            <a:extLst>
              <a:ext uri="{FF2B5EF4-FFF2-40B4-BE49-F238E27FC236}">
                <a16:creationId xmlns:a16="http://schemas.microsoft.com/office/drawing/2014/main" id="{1AEC962A-6A06-4EB7-93E3-FCE437A534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2936" y="3424592"/>
            <a:ext cx="2258152" cy="2258152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9" name="그래픽 8" descr="남자 윤곽선">
            <a:extLst>
              <a:ext uri="{FF2B5EF4-FFF2-40B4-BE49-F238E27FC236}">
                <a16:creationId xmlns:a16="http://schemas.microsoft.com/office/drawing/2014/main" id="{FE1DF08A-7630-430A-A308-E48A8F0937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32969" y="3383976"/>
            <a:ext cx="2098498" cy="2098498"/>
          </a:xfrm>
          <a:prstGeom prst="rect">
            <a:avLst/>
          </a:prstGeom>
          <a:effectLst>
            <a:glow rad="101600">
              <a:schemeClr val="tx2">
                <a:lumMod val="20000"/>
                <a:lumOff val="80000"/>
                <a:alpha val="60000"/>
              </a:schemeClr>
            </a:glow>
          </a:effectLst>
        </p:spPr>
      </p:pic>
      <p:pic>
        <p:nvPicPr>
          <p:cNvPr id="32" name="그래픽 31" descr="남자 윤곽선">
            <a:extLst>
              <a:ext uri="{FF2B5EF4-FFF2-40B4-BE49-F238E27FC236}">
                <a16:creationId xmlns:a16="http://schemas.microsoft.com/office/drawing/2014/main" id="{E768CF20-FB2B-496B-841F-AEAFC80615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79186" y="3362805"/>
            <a:ext cx="2098498" cy="2098498"/>
          </a:xfrm>
          <a:prstGeom prst="rect">
            <a:avLst/>
          </a:prstGeom>
          <a:effectLst>
            <a:glow rad="101600">
              <a:schemeClr val="tx2">
                <a:lumMod val="20000"/>
                <a:lumOff val="80000"/>
                <a:alpha val="60000"/>
              </a:schemeClr>
            </a:glow>
          </a:effectLst>
        </p:spPr>
      </p:pic>
      <p:pic>
        <p:nvPicPr>
          <p:cNvPr id="11" name="그래픽 10" descr="낙농 단색으로 채워진">
            <a:extLst>
              <a:ext uri="{FF2B5EF4-FFF2-40B4-BE49-F238E27FC236}">
                <a16:creationId xmlns:a16="http://schemas.microsoft.com/office/drawing/2014/main" id="{8098231C-0826-43FF-A8E0-AD2E6EE802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68039" y="3961824"/>
            <a:ext cx="1422399" cy="142239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FA7939-C124-4AED-9EFA-BA29A7712C03}"/>
              </a:ext>
            </a:extLst>
          </p:cNvPr>
          <p:cNvSpPr/>
          <p:nvPr/>
        </p:nvSpPr>
        <p:spPr>
          <a:xfrm>
            <a:off x="1069648" y="5722638"/>
            <a:ext cx="24205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ril Display EB" panose="02000503000000020003" pitchFamily="50" charset="0"/>
                <a:ea typeface="나눔스퀘어 ExtraBold" panose="020B0600000101010101" pitchFamily="50" charset="-127"/>
              </a:rPr>
              <a:t>MILK</a:t>
            </a:r>
            <a:r>
              <a:rPr lang="en-US" altLang="ko-KR" sz="3200" b="1" i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ril Display EB" panose="02000503000000020003" pitchFamily="50" charset="0"/>
                <a:ea typeface="나눔스퀘어 ExtraBold" panose="020B0600000101010101" pitchFamily="50" charset="-127"/>
              </a:rPr>
              <a:t>Y DAY</a:t>
            </a:r>
          </a:p>
        </p:txBody>
      </p:sp>
      <p:pic>
        <p:nvPicPr>
          <p:cNvPr id="41" name="그래픽 40" descr="낙농 단색으로 채워진">
            <a:extLst>
              <a:ext uri="{FF2B5EF4-FFF2-40B4-BE49-F238E27FC236}">
                <a16:creationId xmlns:a16="http://schemas.microsoft.com/office/drawing/2014/main" id="{BD4E73EE-06D1-4F88-A834-5C7D5FBFB3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25416" y="4106254"/>
            <a:ext cx="1364028" cy="1364028"/>
          </a:xfrm>
          <a:prstGeom prst="rect">
            <a:avLst/>
          </a:prstGeom>
          <a:effectLst>
            <a:glow rad="101600">
              <a:schemeClr val="tx2">
                <a:lumMod val="20000"/>
                <a:lumOff val="80000"/>
                <a:alpha val="60000"/>
              </a:scheme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94CB50-5BC9-4E1E-BF77-2F794236122A}"/>
              </a:ext>
            </a:extLst>
          </p:cNvPr>
          <p:cNvSpPr/>
          <p:nvPr/>
        </p:nvSpPr>
        <p:spPr>
          <a:xfrm>
            <a:off x="8807142" y="5722638"/>
            <a:ext cx="24205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1C458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ril Display EB" panose="02000503000000020003" pitchFamily="50" charset="0"/>
                <a:ea typeface="나눔스퀘어 ExtraBold" panose="020B0600000101010101" pitchFamily="50" charset="-127"/>
              </a:rPr>
              <a:t>MILK</a:t>
            </a:r>
            <a:r>
              <a:rPr lang="en-US" altLang="ko-KR" sz="3200" b="1" i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1C458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bril Display EB" panose="02000503000000020003" pitchFamily="50" charset="0"/>
                <a:ea typeface="나눔스퀘어 ExtraBold" panose="020B0600000101010101" pitchFamily="50" charset="-127"/>
              </a:rPr>
              <a:t>Y 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95AE82-FE4D-451E-A32C-B403EDE37858}"/>
              </a:ext>
            </a:extLst>
          </p:cNvPr>
          <p:cNvSpPr txBox="1"/>
          <p:nvPr/>
        </p:nvSpPr>
        <p:spPr>
          <a:xfrm>
            <a:off x="863600" y="327968"/>
            <a:ext cx="5232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2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2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22" grpId="0"/>
      <p:bldP spid="24" grpId="0"/>
      <p:bldP spid="28" grpId="0"/>
      <p:bldP spid="42" grpId="0"/>
      <p:bldP spid="47" grpId="0"/>
      <p:bldP spid="56" grpId="0" animBg="1"/>
      <p:bldP spid="58" grpId="0" animBg="1"/>
      <p:bldP spid="15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57F10C7C-1DC0-4422-A39E-50A44D84F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203" y="3675995"/>
            <a:ext cx="2037617" cy="2877598"/>
          </a:xfrm>
          <a:prstGeom prst="rect">
            <a:avLst/>
          </a:prstGeom>
        </p:spPr>
      </p:pic>
      <p:pic>
        <p:nvPicPr>
          <p:cNvPr id="42" name="그림 41" descr="텍스트, 녹색, 음료, 어두운이(가) 표시된 사진&#10;&#10;자동 생성된 설명">
            <a:extLst>
              <a:ext uri="{FF2B5EF4-FFF2-40B4-BE49-F238E27FC236}">
                <a16:creationId xmlns:a16="http://schemas.microsoft.com/office/drawing/2014/main" id="{BBC23E58-92B6-41C1-A780-CD00FCF8A1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97" y="3673658"/>
            <a:ext cx="2037617" cy="2877598"/>
          </a:xfrm>
          <a:prstGeom prst="rect">
            <a:avLst/>
          </a:prstGeom>
        </p:spPr>
      </p:pic>
      <p:pic>
        <p:nvPicPr>
          <p:cNvPr id="44" name="그림 43" descr="텍스트, 유리, 컨테이너이(가) 표시된 사진&#10;&#10;자동 생성된 설명">
            <a:extLst>
              <a:ext uri="{FF2B5EF4-FFF2-40B4-BE49-F238E27FC236}">
                <a16:creationId xmlns:a16="http://schemas.microsoft.com/office/drawing/2014/main" id="{3BF696C4-33BB-4D5C-9891-F4EF768943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95" y="3671330"/>
            <a:ext cx="2037617" cy="287759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C3D209-B935-41A7-8663-1DA7C9EB218D}"/>
              </a:ext>
            </a:extLst>
          </p:cNvPr>
          <p:cNvSpPr/>
          <p:nvPr/>
        </p:nvSpPr>
        <p:spPr>
          <a:xfrm>
            <a:off x="4032469" y="4451439"/>
            <a:ext cx="919202" cy="2062504"/>
          </a:xfrm>
          <a:prstGeom prst="rect">
            <a:avLst/>
          </a:prstGeom>
          <a:noFill/>
          <a:ln w="57150">
            <a:solidFill>
              <a:srgbClr val="BC9A5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072838663">
                  <a:custGeom>
                    <a:avLst/>
                    <a:gdLst>
                      <a:gd name="connsiteX0" fmla="*/ 0 w 2751990"/>
                      <a:gd name="connsiteY0" fmla="*/ 0 h 4834112"/>
                      <a:gd name="connsiteX1" fmla="*/ 550398 w 2751990"/>
                      <a:gd name="connsiteY1" fmla="*/ 0 h 4834112"/>
                      <a:gd name="connsiteX2" fmla="*/ 1045756 w 2751990"/>
                      <a:gd name="connsiteY2" fmla="*/ 0 h 4834112"/>
                      <a:gd name="connsiteX3" fmla="*/ 1596154 w 2751990"/>
                      <a:gd name="connsiteY3" fmla="*/ 0 h 4834112"/>
                      <a:gd name="connsiteX4" fmla="*/ 2146552 w 2751990"/>
                      <a:gd name="connsiteY4" fmla="*/ 0 h 4834112"/>
                      <a:gd name="connsiteX5" fmla="*/ 2751990 w 2751990"/>
                      <a:gd name="connsiteY5" fmla="*/ 0 h 4834112"/>
                      <a:gd name="connsiteX6" fmla="*/ 2751990 w 2751990"/>
                      <a:gd name="connsiteY6" fmla="*/ 537124 h 4834112"/>
                      <a:gd name="connsiteX7" fmla="*/ 2751990 w 2751990"/>
                      <a:gd name="connsiteY7" fmla="*/ 977565 h 4834112"/>
                      <a:gd name="connsiteX8" fmla="*/ 2751990 w 2751990"/>
                      <a:gd name="connsiteY8" fmla="*/ 1466347 h 4834112"/>
                      <a:gd name="connsiteX9" fmla="*/ 2751990 w 2751990"/>
                      <a:gd name="connsiteY9" fmla="*/ 2100153 h 4834112"/>
                      <a:gd name="connsiteX10" fmla="*/ 2751990 w 2751990"/>
                      <a:gd name="connsiteY10" fmla="*/ 2588936 h 4834112"/>
                      <a:gd name="connsiteX11" fmla="*/ 2751990 w 2751990"/>
                      <a:gd name="connsiteY11" fmla="*/ 2981036 h 4834112"/>
                      <a:gd name="connsiteX12" fmla="*/ 2751990 w 2751990"/>
                      <a:gd name="connsiteY12" fmla="*/ 3421477 h 4834112"/>
                      <a:gd name="connsiteX13" fmla="*/ 2751990 w 2751990"/>
                      <a:gd name="connsiteY13" fmla="*/ 3910259 h 4834112"/>
                      <a:gd name="connsiteX14" fmla="*/ 2751990 w 2751990"/>
                      <a:gd name="connsiteY14" fmla="*/ 4302360 h 4834112"/>
                      <a:gd name="connsiteX15" fmla="*/ 2751990 w 2751990"/>
                      <a:gd name="connsiteY15" fmla="*/ 4834112 h 4834112"/>
                      <a:gd name="connsiteX16" fmla="*/ 2256632 w 2751990"/>
                      <a:gd name="connsiteY16" fmla="*/ 4834112 h 4834112"/>
                      <a:gd name="connsiteX17" fmla="*/ 1678714 w 2751990"/>
                      <a:gd name="connsiteY17" fmla="*/ 4834112 h 4834112"/>
                      <a:gd name="connsiteX18" fmla="*/ 1183356 w 2751990"/>
                      <a:gd name="connsiteY18" fmla="*/ 4834112 h 4834112"/>
                      <a:gd name="connsiteX19" fmla="*/ 605438 w 2751990"/>
                      <a:gd name="connsiteY19" fmla="*/ 4834112 h 4834112"/>
                      <a:gd name="connsiteX20" fmla="*/ 0 w 2751990"/>
                      <a:gd name="connsiteY20" fmla="*/ 4834112 h 4834112"/>
                      <a:gd name="connsiteX21" fmla="*/ 0 w 2751990"/>
                      <a:gd name="connsiteY21" fmla="*/ 4442012 h 4834112"/>
                      <a:gd name="connsiteX22" fmla="*/ 0 w 2751990"/>
                      <a:gd name="connsiteY22" fmla="*/ 3808206 h 4834112"/>
                      <a:gd name="connsiteX23" fmla="*/ 0 w 2751990"/>
                      <a:gd name="connsiteY23" fmla="*/ 3222741 h 4834112"/>
                      <a:gd name="connsiteX24" fmla="*/ 0 w 2751990"/>
                      <a:gd name="connsiteY24" fmla="*/ 2588936 h 4834112"/>
                      <a:gd name="connsiteX25" fmla="*/ 0 w 2751990"/>
                      <a:gd name="connsiteY25" fmla="*/ 2100153 h 4834112"/>
                      <a:gd name="connsiteX26" fmla="*/ 0 w 2751990"/>
                      <a:gd name="connsiteY26" fmla="*/ 1514688 h 4834112"/>
                      <a:gd name="connsiteX27" fmla="*/ 0 w 2751990"/>
                      <a:gd name="connsiteY27" fmla="*/ 929224 h 4834112"/>
                      <a:gd name="connsiteX28" fmla="*/ 0 w 2751990"/>
                      <a:gd name="connsiteY28" fmla="*/ 0 h 4834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51990" h="4834112" fill="none" extrusionOk="0">
                        <a:moveTo>
                          <a:pt x="0" y="0"/>
                        </a:moveTo>
                        <a:cubicBezTo>
                          <a:pt x="186812" y="-4716"/>
                          <a:pt x="438220" y="23510"/>
                          <a:pt x="550398" y="0"/>
                        </a:cubicBezTo>
                        <a:cubicBezTo>
                          <a:pt x="662576" y="-23510"/>
                          <a:pt x="805315" y="26378"/>
                          <a:pt x="1045756" y="0"/>
                        </a:cubicBezTo>
                        <a:cubicBezTo>
                          <a:pt x="1286197" y="-26378"/>
                          <a:pt x="1332198" y="229"/>
                          <a:pt x="1596154" y="0"/>
                        </a:cubicBezTo>
                        <a:cubicBezTo>
                          <a:pt x="1860110" y="-229"/>
                          <a:pt x="1912034" y="62767"/>
                          <a:pt x="2146552" y="0"/>
                        </a:cubicBezTo>
                        <a:cubicBezTo>
                          <a:pt x="2381070" y="-62767"/>
                          <a:pt x="2482806" y="56094"/>
                          <a:pt x="2751990" y="0"/>
                        </a:cubicBezTo>
                        <a:cubicBezTo>
                          <a:pt x="2803428" y="122769"/>
                          <a:pt x="2705947" y="278840"/>
                          <a:pt x="2751990" y="537124"/>
                        </a:cubicBezTo>
                        <a:cubicBezTo>
                          <a:pt x="2798033" y="795408"/>
                          <a:pt x="2750249" y="815419"/>
                          <a:pt x="2751990" y="977565"/>
                        </a:cubicBezTo>
                        <a:cubicBezTo>
                          <a:pt x="2753731" y="1139711"/>
                          <a:pt x="2735442" y="1226579"/>
                          <a:pt x="2751990" y="1466347"/>
                        </a:cubicBezTo>
                        <a:cubicBezTo>
                          <a:pt x="2768538" y="1706115"/>
                          <a:pt x="2685428" y="1821906"/>
                          <a:pt x="2751990" y="2100153"/>
                        </a:cubicBezTo>
                        <a:cubicBezTo>
                          <a:pt x="2818552" y="2378400"/>
                          <a:pt x="2730198" y="2450927"/>
                          <a:pt x="2751990" y="2588936"/>
                        </a:cubicBezTo>
                        <a:cubicBezTo>
                          <a:pt x="2773782" y="2726945"/>
                          <a:pt x="2719804" y="2870084"/>
                          <a:pt x="2751990" y="2981036"/>
                        </a:cubicBezTo>
                        <a:cubicBezTo>
                          <a:pt x="2784176" y="3091988"/>
                          <a:pt x="2720480" y="3290407"/>
                          <a:pt x="2751990" y="3421477"/>
                        </a:cubicBezTo>
                        <a:cubicBezTo>
                          <a:pt x="2783500" y="3552547"/>
                          <a:pt x="2697227" y="3789877"/>
                          <a:pt x="2751990" y="3910259"/>
                        </a:cubicBezTo>
                        <a:cubicBezTo>
                          <a:pt x="2806753" y="4030641"/>
                          <a:pt x="2747508" y="4198618"/>
                          <a:pt x="2751990" y="4302360"/>
                        </a:cubicBezTo>
                        <a:cubicBezTo>
                          <a:pt x="2756472" y="4406102"/>
                          <a:pt x="2743148" y="4680764"/>
                          <a:pt x="2751990" y="4834112"/>
                        </a:cubicBezTo>
                        <a:cubicBezTo>
                          <a:pt x="2613769" y="4842875"/>
                          <a:pt x="2498895" y="4774883"/>
                          <a:pt x="2256632" y="4834112"/>
                        </a:cubicBezTo>
                        <a:cubicBezTo>
                          <a:pt x="2014369" y="4893341"/>
                          <a:pt x="1917698" y="4801780"/>
                          <a:pt x="1678714" y="4834112"/>
                        </a:cubicBezTo>
                        <a:cubicBezTo>
                          <a:pt x="1439730" y="4866444"/>
                          <a:pt x="1390857" y="4793744"/>
                          <a:pt x="1183356" y="4834112"/>
                        </a:cubicBezTo>
                        <a:cubicBezTo>
                          <a:pt x="975855" y="4874480"/>
                          <a:pt x="828287" y="4784572"/>
                          <a:pt x="605438" y="4834112"/>
                        </a:cubicBezTo>
                        <a:cubicBezTo>
                          <a:pt x="382589" y="4883652"/>
                          <a:pt x="207979" y="4818092"/>
                          <a:pt x="0" y="4834112"/>
                        </a:cubicBezTo>
                        <a:cubicBezTo>
                          <a:pt x="-38906" y="4731522"/>
                          <a:pt x="273" y="4555682"/>
                          <a:pt x="0" y="4442012"/>
                        </a:cubicBezTo>
                        <a:cubicBezTo>
                          <a:pt x="-273" y="4328342"/>
                          <a:pt x="51630" y="4102560"/>
                          <a:pt x="0" y="3808206"/>
                        </a:cubicBezTo>
                        <a:cubicBezTo>
                          <a:pt x="-51630" y="3513852"/>
                          <a:pt x="48105" y="3355900"/>
                          <a:pt x="0" y="3222741"/>
                        </a:cubicBezTo>
                        <a:cubicBezTo>
                          <a:pt x="-48105" y="3089583"/>
                          <a:pt x="29608" y="2889572"/>
                          <a:pt x="0" y="2588936"/>
                        </a:cubicBezTo>
                        <a:cubicBezTo>
                          <a:pt x="-29608" y="2288300"/>
                          <a:pt x="54290" y="2342070"/>
                          <a:pt x="0" y="2100153"/>
                        </a:cubicBezTo>
                        <a:cubicBezTo>
                          <a:pt x="-54290" y="1858236"/>
                          <a:pt x="985" y="1672876"/>
                          <a:pt x="0" y="1514688"/>
                        </a:cubicBezTo>
                        <a:cubicBezTo>
                          <a:pt x="-985" y="1356500"/>
                          <a:pt x="63029" y="1068995"/>
                          <a:pt x="0" y="929224"/>
                        </a:cubicBezTo>
                        <a:cubicBezTo>
                          <a:pt x="-63029" y="789453"/>
                          <a:pt x="73136" y="259601"/>
                          <a:pt x="0" y="0"/>
                        </a:cubicBezTo>
                        <a:close/>
                      </a:path>
                      <a:path w="2751990" h="4834112" stroke="0" extrusionOk="0">
                        <a:moveTo>
                          <a:pt x="0" y="0"/>
                        </a:moveTo>
                        <a:cubicBezTo>
                          <a:pt x="234443" y="-9354"/>
                          <a:pt x="354811" y="13866"/>
                          <a:pt x="495358" y="0"/>
                        </a:cubicBezTo>
                        <a:cubicBezTo>
                          <a:pt x="635905" y="-13866"/>
                          <a:pt x="869739" y="51558"/>
                          <a:pt x="1073276" y="0"/>
                        </a:cubicBezTo>
                        <a:cubicBezTo>
                          <a:pt x="1276813" y="-51558"/>
                          <a:pt x="1489488" y="35957"/>
                          <a:pt x="1596154" y="0"/>
                        </a:cubicBezTo>
                        <a:cubicBezTo>
                          <a:pt x="1702820" y="-35957"/>
                          <a:pt x="1924325" y="33425"/>
                          <a:pt x="2119032" y="0"/>
                        </a:cubicBezTo>
                        <a:cubicBezTo>
                          <a:pt x="2313739" y="-33425"/>
                          <a:pt x="2511298" y="58515"/>
                          <a:pt x="2751990" y="0"/>
                        </a:cubicBezTo>
                        <a:cubicBezTo>
                          <a:pt x="2782533" y="113714"/>
                          <a:pt x="2712403" y="307876"/>
                          <a:pt x="2751990" y="440441"/>
                        </a:cubicBezTo>
                        <a:cubicBezTo>
                          <a:pt x="2791577" y="573006"/>
                          <a:pt x="2751839" y="776345"/>
                          <a:pt x="2751990" y="1025906"/>
                        </a:cubicBezTo>
                        <a:cubicBezTo>
                          <a:pt x="2752141" y="1275468"/>
                          <a:pt x="2707195" y="1271184"/>
                          <a:pt x="2751990" y="1466347"/>
                        </a:cubicBezTo>
                        <a:cubicBezTo>
                          <a:pt x="2796785" y="1661510"/>
                          <a:pt x="2714124" y="1777884"/>
                          <a:pt x="2751990" y="1906789"/>
                        </a:cubicBezTo>
                        <a:cubicBezTo>
                          <a:pt x="2789856" y="2035694"/>
                          <a:pt x="2717977" y="2244943"/>
                          <a:pt x="2751990" y="2347230"/>
                        </a:cubicBezTo>
                        <a:cubicBezTo>
                          <a:pt x="2786003" y="2449517"/>
                          <a:pt x="2738881" y="2612469"/>
                          <a:pt x="2751990" y="2739330"/>
                        </a:cubicBezTo>
                        <a:cubicBezTo>
                          <a:pt x="2765099" y="2866191"/>
                          <a:pt x="2735320" y="2973597"/>
                          <a:pt x="2751990" y="3131430"/>
                        </a:cubicBezTo>
                        <a:cubicBezTo>
                          <a:pt x="2768660" y="3289263"/>
                          <a:pt x="2707848" y="3355819"/>
                          <a:pt x="2751990" y="3571872"/>
                        </a:cubicBezTo>
                        <a:cubicBezTo>
                          <a:pt x="2796132" y="3787925"/>
                          <a:pt x="2719053" y="3896557"/>
                          <a:pt x="2751990" y="4060654"/>
                        </a:cubicBezTo>
                        <a:cubicBezTo>
                          <a:pt x="2784927" y="4224751"/>
                          <a:pt x="2748251" y="4448716"/>
                          <a:pt x="2751990" y="4834112"/>
                        </a:cubicBezTo>
                        <a:cubicBezTo>
                          <a:pt x="2610013" y="4859843"/>
                          <a:pt x="2308618" y="4786890"/>
                          <a:pt x="2174072" y="4834112"/>
                        </a:cubicBezTo>
                        <a:cubicBezTo>
                          <a:pt x="2039526" y="4881334"/>
                          <a:pt x="1833084" y="4826176"/>
                          <a:pt x="1678714" y="4834112"/>
                        </a:cubicBezTo>
                        <a:cubicBezTo>
                          <a:pt x="1524344" y="4842048"/>
                          <a:pt x="1396195" y="4798428"/>
                          <a:pt x="1155836" y="4834112"/>
                        </a:cubicBezTo>
                        <a:cubicBezTo>
                          <a:pt x="915477" y="4869796"/>
                          <a:pt x="883855" y="4774355"/>
                          <a:pt x="632958" y="4834112"/>
                        </a:cubicBezTo>
                        <a:cubicBezTo>
                          <a:pt x="382061" y="4893869"/>
                          <a:pt x="174571" y="4821146"/>
                          <a:pt x="0" y="4834112"/>
                        </a:cubicBezTo>
                        <a:cubicBezTo>
                          <a:pt x="-18152" y="4698272"/>
                          <a:pt x="16140" y="4453362"/>
                          <a:pt x="0" y="4296988"/>
                        </a:cubicBezTo>
                        <a:cubicBezTo>
                          <a:pt x="-16140" y="4140614"/>
                          <a:pt x="16624" y="3985131"/>
                          <a:pt x="0" y="3711524"/>
                        </a:cubicBezTo>
                        <a:cubicBezTo>
                          <a:pt x="-16624" y="3437917"/>
                          <a:pt x="44363" y="3481674"/>
                          <a:pt x="0" y="3271082"/>
                        </a:cubicBezTo>
                        <a:cubicBezTo>
                          <a:pt x="-44363" y="3060490"/>
                          <a:pt x="9740" y="2954216"/>
                          <a:pt x="0" y="2830641"/>
                        </a:cubicBezTo>
                        <a:cubicBezTo>
                          <a:pt x="-9740" y="2707066"/>
                          <a:pt x="23220" y="2495563"/>
                          <a:pt x="0" y="2341859"/>
                        </a:cubicBezTo>
                        <a:cubicBezTo>
                          <a:pt x="-23220" y="2188155"/>
                          <a:pt x="18832" y="1991476"/>
                          <a:pt x="0" y="1708053"/>
                        </a:cubicBezTo>
                        <a:cubicBezTo>
                          <a:pt x="-18832" y="1424630"/>
                          <a:pt x="38915" y="1355966"/>
                          <a:pt x="0" y="1267612"/>
                        </a:cubicBezTo>
                        <a:cubicBezTo>
                          <a:pt x="-38915" y="1179258"/>
                          <a:pt x="17171" y="865950"/>
                          <a:pt x="0" y="633806"/>
                        </a:cubicBezTo>
                        <a:cubicBezTo>
                          <a:pt x="-17171" y="401662"/>
                          <a:pt x="1534" y="2794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717ED2-06BC-4905-AD02-83AB203394C1}"/>
              </a:ext>
            </a:extLst>
          </p:cNvPr>
          <p:cNvSpPr/>
          <p:nvPr/>
        </p:nvSpPr>
        <p:spPr>
          <a:xfrm>
            <a:off x="6977878" y="4475620"/>
            <a:ext cx="919202" cy="2062504"/>
          </a:xfrm>
          <a:prstGeom prst="rect">
            <a:avLst/>
          </a:prstGeom>
          <a:noFill/>
          <a:ln w="57150">
            <a:solidFill>
              <a:srgbClr val="BC9A5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072838663">
                  <a:custGeom>
                    <a:avLst/>
                    <a:gdLst>
                      <a:gd name="connsiteX0" fmla="*/ 0 w 2751990"/>
                      <a:gd name="connsiteY0" fmla="*/ 0 h 4834112"/>
                      <a:gd name="connsiteX1" fmla="*/ 550398 w 2751990"/>
                      <a:gd name="connsiteY1" fmla="*/ 0 h 4834112"/>
                      <a:gd name="connsiteX2" fmla="*/ 1045756 w 2751990"/>
                      <a:gd name="connsiteY2" fmla="*/ 0 h 4834112"/>
                      <a:gd name="connsiteX3" fmla="*/ 1596154 w 2751990"/>
                      <a:gd name="connsiteY3" fmla="*/ 0 h 4834112"/>
                      <a:gd name="connsiteX4" fmla="*/ 2146552 w 2751990"/>
                      <a:gd name="connsiteY4" fmla="*/ 0 h 4834112"/>
                      <a:gd name="connsiteX5" fmla="*/ 2751990 w 2751990"/>
                      <a:gd name="connsiteY5" fmla="*/ 0 h 4834112"/>
                      <a:gd name="connsiteX6" fmla="*/ 2751990 w 2751990"/>
                      <a:gd name="connsiteY6" fmla="*/ 537124 h 4834112"/>
                      <a:gd name="connsiteX7" fmla="*/ 2751990 w 2751990"/>
                      <a:gd name="connsiteY7" fmla="*/ 977565 h 4834112"/>
                      <a:gd name="connsiteX8" fmla="*/ 2751990 w 2751990"/>
                      <a:gd name="connsiteY8" fmla="*/ 1466347 h 4834112"/>
                      <a:gd name="connsiteX9" fmla="*/ 2751990 w 2751990"/>
                      <a:gd name="connsiteY9" fmla="*/ 2100153 h 4834112"/>
                      <a:gd name="connsiteX10" fmla="*/ 2751990 w 2751990"/>
                      <a:gd name="connsiteY10" fmla="*/ 2588936 h 4834112"/>
                      <a:gd name="connsiteX11" fmla="*/ 2751990 w 2751990"/>
                      <a:gd name="connsiteY11" fmla="*/ 2981036 h 4834112"/>
                      <a:gd name="connsiteX12" fmla="*/ 2751990 w 2751990"/>
                      <a:gd name="connsiteY12" fmla="*/ 3421477 h 4834112"/>
                      <a:gd name="connsiteX13" fmla="*/ 2751990 w 2751990"/>
                      <a:gd name="connsiteY13" fmla="*/ 3910259 h 4834112"/>
                      <a:gd name="connsiteX14" fmla="*/ 2751990 w 2751990"/>
                      <a:gd name="connsiteY14" fmla="*/ 4302360 h 4834112"/>
                      <a:gd name="connsiteX15" fmla="*/ 2751990 w 2751990"/>
                      <a:gd name="connsiteY15" fmla="*/ 4834112 h 4834112"/>
                      <a:gd name="connsiteX16" fmla="*/ 2256632 w 2751990"/>
                      <a:gd name="connsiteY16" fmla="*/ 4834112 h 4834112"/>
                      <a:gd name="connsiteX17" fmla="*/ 1678714 w 2751990"/>
                      <a:gd name="connsiteY17" fmla="*/ 4834112 h 4834112"/>
                      <a:gd name="connsiteX18" fmla="*/ 1183356 w 2751990"/>
                      <a:gd name="connsiteY18" fmla="*/ 4834112 h 4834112"/>
                      <a:gd name="connsiteX19" fmla="*/ 605438 w 2751990"/>
                      <a:gd name="connsiteY19" fmla="*/ 4834112 h 4834112"/>
                      <a:gd name="connsiteX20" fmla="*/ 0 w 2751990"/>
                      <a:gd name="connsiteY20" fmla="*/ 4834112 h 4834112"/>
                      <a:gd name="connsiteX21" fmla="*/ 0 w 2751990"/>
                      <a:gd name="connsiteY21" fmla="*/ 4442012 h 4834112"/>
                      <a:gd name="connsiteX22" fmla="*/ 0 w 2751990"/>
                      <a:gd name="connsiteY22" fmla="*/ 3808206 h 4834112"/>
                      <a:gd name="connsiteX23" fmla="*/ 0 w 2751990"/>
                      <a:gd name="connsiteY23" fmla="*/ 3222741 h 4834112"/>
                      <a:gd name="connsiteX24" fmla="*/ 0 w 2751990"/>
                      <a:gd name="connsiteY24" fmla="*/ 2588936 h 4834112"/>
                      <a:gd name="connsiteX25" fmla="*/ 0 w 2751990"/>
                      <a:gd name="connsiteY25" fmla="*/ 2100153 h 4834112"/>
                      <a:gd name="connsiteX26" fmla="*/ 0 w 2751990"/>
                      <a:gd name="connsiteY26" fmla="*/ 1514688 h 4834112"/>
                      <a:gd name="connsiteX27" fmla="*/ 0 w 2751990"/>
                      <a:gd name="connsiteY27" fmla="*/ 929224 h 4834112"/>
                      <a:gd name="connsiteX28" fmla="*/ 0 w 2751990"/>
                      <a:gd name="connsiteY28" fmla="*/ 0 h 4834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51990" h="4834112" fill="none" extrusionOk="0">
                        <a:moveTo>
                          <a:pt x="0" y="0"/>
                        </a:moveTo>
                        <a:cubicBezTo>
                          <a:pt x="186812" y="-4716"/>
                          <a:pt x="438220" y="23510"/>
                          <a:pt x="550398" y="0"/>
                        </a:cubicBezTo>
                        <a:cubicBezTo>
                          <a:pt x="662576" y="-23510"/>
                          <a:pt x="805315" y="26378"/>
                          <a:pt x="1045756" y="0"/>
                        </a:cubicBezTo>
                        <a:cubicBezTo>
                          <a:pt x="1286197" y="-26378"/>
                          <a:pt x="1332198" y="229"/>
                          <a:pt x="1596154" y="0"/>
                        </a:cubicBezTo>
                        <a:cubicBezTo>
                          <a:pt x="1860110" y="-229"/>
                          <a:pt x="1912034" y="62767"/>
                          <a:pt x="2146552" y="0"/>
                        </a:cubicBezTo>
                        <a:cubicBezTo>
                          <a:pt x="2381070" y="-62767"/>
                          <a:pt x="2482806" y="56094"/>
                          <a:pt x="2751990" y="0"/>
                        </a:cubicBezTo>
                        <a:cubicBezTo>
                          <a:pt x="2803428" y="122769"/>
                          <a:pt x="2705947" y="278840"/>
                          <a:pt x="2751990" y="537124"/>
                        </a:cubicBezTo>
                        <a:cubicBezTo>
                          <a:pt x="2798033" y="795408"/>
                          <a:pt x="2750249" y="815419"/>
                          <a:pt x="2751990" y="977565"/>
                        </a:cubicBezTo>
                        <a:cubicBezTo>
                          <a:pt x="2753731" y="1139711"/>
                          <a:pt x="2735442" y="1226579"/>
                          <a:pt x="2751990" y="1466347"/>
                        </a:cubicBezTo>
                        <a:cubicBezTo>
                          <a:pt x="2768538" y="1706115"/>
                          <a:pt x="2685428" y="1821906"/>
                          <a:pt x="2751990" y="2100153"/>
                        </a:cubicBezTo>
                        <a:cubicBezTo>
                          <a:pt x="2818552" y="2378400"/>
                          <a:pt x="2730198" y="2450927"/>
                          <a:pt x="2751990" y="2588936"/>
                        </a:cubicBezTo>
                        <a:cubicBezTo>
                          <a:pt x="2773782" y="2726945"/>
                          <a:pt x="2719804" y="2870084"/>
                          <a:pt x="2751990" y="2981036"/>
                        </a:cubicBezTo>
                        <a:cubicBezTo>
                          <a:pt x="2784176" y="3091988"/>
                          <a:pt x="2720480" y="3290407"/>
                          <a:pt x="2751990" y="3421477"/>
                        </a:cubicBezTo>
                        <a:cubicBezTo>
                          <a:pt x="2783500" y="3552547"/>
                          <a:pt x="2697227" y="3789877"/>
                          <a:pt x="2751990" y="3910259"/>
                        </a:cubicBezTo>
                        <a:cubicBezTo>
                          <a:pt x="2806753" y="4030641"/>
                          <a:pt x="2747508" y="4198618"/>
                          <a:pt x="2751990" y="4302360"/>
                        </a:cubicBezTo>
                        <a:cubicBezTo>
                          <a:pt x="2756472" y="4406102"/>
                          <a:pt x="2743148" y="4680764"/>
                          <a:pt x="2751990" y="4834112"/>
                        </a:cubicBezTo>
                        <a:cubicBezTo>
                          <a:pt x="2613769" y="4842875"/>
                          <a:pt x="2498895" y="4774883"/>
                          <a:pt x="2256632" y="4834112"/>
                        </a:cubicBezTo>
                        <a:cubicBezTo>
                          <a:pt x="2014369" y="4893341"/>
                          <a:pt x="1917698" y="4801780"/>
                          <a:pt x="1678714" y="4834112"/>
                        </a:cubicBezTo>
                        <a:cubicBezTo>
                          <a:pt x="1439730" y="4866444"/>
                          <a:pt x="1390857" y="4793744"/>
                          <a:pt x="1183356" y="4834112"/>
                        </a:cubicBezTo>
                        <a:cubicBezTo>
                          <a:pt x="975855" y="4874480"/>
                          <a:pt x="828287" y="4784572"/>
                          <a:pt x="605438" y="4834112"/>
                        </a:cubicBezTo>
                        <a:cubicBezTo>
                          <a:pt x="382589" y="4883652"/>
                          <a:pt x="207979" y="4818092"/>
                          <a:pt x="0" y="4834112"/>
                        </a:cubicBezTo>
                        <a:cubicBezTo>
                          <a:pt x="-38906" y="4731522"/>
                          <a:pt x="273" y="4555682"/>
                          <a:pt x="0" y="4442012"/>
                        </a:cubicBezTo>
                        <a:cubicBezTo>
                          <a:pt x="-273" y="4328342"/>
                          <a:pt x="51630" y="4102560"/>
                          <a:pt x="0" y="3808206"/>
                        </a:cubicBezTo>
                        <a:cubicBezTo>
                          <a:pt x="-51630" y="3513852"/>
                          <a:pt x="48105" y="3355900"/>
                          <a:pt x="0" y="3222741"/>
                        </a:cubicBezTo>
                        <a:cubicBezTo>
                          <a:pt x="-48105" y="3089583"/>
                          <a:pt x="29608" y="2889572"/>
                          <a:pt x="0" y="2588936"/>
                        </a:cubicBezTo>
                        <a:cubicBezTo>
                          <a:pt x="-29608" y="2288300"/>
                          <a:pt x="54290" y="2342070"/>
                          <a:pt x="0" y="2100153"/>
                        </a:cubicBezTo>
                        <a:cubicBezTo>
                          <a:pt x="-54290" y="1858236"/>
                          <a:pt x="985" y="1672876"/>
                          <a:pt x="0" y="1514688"/>
                        </a:cubicBezTo>
                        <a:cubicBezTo>
                          <a:pt x="-985" y="1356500"/>
                          <a:pt x="63029" y="1068995"/>
                          <a:pt x="0" y="929224"/>
                        </a:cubicBezTo>
                        <a:cubicBezTo>
                          <a:pt x="-63029" y="789453"/>
                          <a:pt x="73136" y="259601"/>
                          <a:pt x="0" y="0"/>
                        </a:cubicBezTo>
                        <a:close/>
                      </a:path>
                      <a:path w="2751990" h="4834112" stroke="0" extrusionOk="0">
                        <a:moveTo>
                          <a:pt x="0" y="0"/>
                        </a:moveTo>
                        <a:cubicBezTo>
                          <a:pt x="234443" y="-9354"/>
                          <a:pt x="354811" y="13866"/>
                          <a:pt x="495358" y="0"/>
                        </a:cubicBezTo>
                        <a:cubicBezTo>
                          <a:pt x="635905" y="-13866"/>
                          <a:pt x="869739" y="51558"/>
                          <a:pt x="1073276" y="0"/>
                        </a:cubicBezTo>
                        <a:cubicBezTo>
                          <a:pt x="1276813" y="-51558"/>
                          <a:pt x="1489488" y="35957"/>
                          <a:pt x="1596154" y="0"/>
                        </a:cubicBezTo>
                        <a:cubicBezTo>
                          <a:pt x="1702820" y="-35957"/>
                          <a:pt x="1924325" y="33425"/>
                          <a:pt x="2119032" y="0"/>
                        </a:cubicBezTo>
                        <a:cubicBezTo>
                          <a:pt x="2313739" y="-33425"/>
                          <a:pt x="2511298" y="58515"/>
                          <a:pt x="2751990" y="0"/>
                        </a:cubicBezTo>
                        <a:cubicBezTo>
                          <a:pt x="2782533" y="113714"/>
                          <a:pt x="2712403" y="307876"/>
                          <a:pt x="2751990" y="440441"/>
                        </a:cubicBezTo>
                        <a:cubicBezTo>
                          <a:pt x="2791577" y="573006"/>
                          <a:pt x="2751839" y="776345"/>
                          <a:pt x="2751990" y="1025906"/>
                        </a:cubicBezTo>
                        <a:cubicBezTo>
                          <a:pt x="2752141" y="1275468"/>
                          <a:pt x="2707195" y="1271184"/>
                          <a:pt x="2751990" y="1466347"/>
                        </a:cubicBezTo>
                        <a:cubicBezTo>
                          <a:pt x="2796785" y="1661510"/>
                          <a:pt x="2714124" y="1777884"/>
                          <a:pt x="2751990" y="1906789"/>
                        </a:cubicBezTo>
                        <a:cubicBezTo>
                          <a:pt x="2789856" y="2035694"/>
                          <a:pt x="2717977" y="2244943"/>
                          <a:pt x="2751990" y="2347230"/>
                        </a:cubicBezTo>
                        <a:cubicBezTo>
                          <a:pt x="2786003" y="2449517"/>
                          <a:pt x="2738881" y="2612469"/>
                          <a:pt x="2751990" y="2739330"/>
                        </a:cubicBezTo>
                        <a:cubicBezTo>
                          <a:pt x="2765099" y="2866191"/>
                          <a:pt x="2735320" y="2973597"/>
                          <a:pt x="2751990" y="3131430"/>
                        </a:cubicBezTo>
                        <a:cubicBezTo>
                          <a:pt x="2768660" y="3289263"/>
                          <a:pt x="2707848" y="3355819"/>
                          <a:pt x="2751990" y="3571872"/>
                        </a:cubicBezTo>
                        <a:cubicBezTo>
                          <a:pt x="2796132" y="3787925"/>
                          <a:pt x="2719053" y="3896557"/>
                          <a:pt x="2751990" y="4060654"/>
                        </a:cubicBezTo>
                        <a:cubicBezTo>
                          <a:pt x="2784927" y="4224751"/>
                          <a:pt x="2748251" y="4448716"/>
                          <a:pt x="2751990" y="4834112"/>
                        </a:cubicBezTo>
                        <a:cubicBezTo>
                          <a:pt x="2610013" y="4859843"/>
                          <a:pt x="2308618" y="4786890"/>
                          <a:pt x="2174072" y="4834112"/>
                        </a:cubicBezTo>
                        <a:cubicBezTo>
                          <a:pt x="2039526" y="4881334"/>
                          <a:pt x="1833084" y="4826176"/>
                          <a:pt x="1678714" y="4834112"/>
                        </a:cubicBezTo>
                        <a:cubicBezTo>
                          <a:pt x="1524344" y="4842048"/>
                          <a:pt x="1396195" y="4798428"/>
                          <a:pt x="1155836" y="4834112"/>
                        </a:cubicBezTo>
                        <a:cubicBezTo>
                          <a:pt x="915477" y="4869796"/>
                          <a:pt x="883855" y="4774355"/>
                          <a:pt x="632958" y="4834112"/>
                        </a:cubicBezTo>
                        <a:cubicBezTo>
                          <a:pt x="382061" y="4893869"/>
                          <a:pt x="174571" y="4821146"/>
                          <a:pt x="0" y="4834112"/>
                        </a:cubicBezTo>
                        <a:cubicBezTo>
                          <a:pt x="-18152" y="4698272"/>
                          <a:pt x="16140" y="4453362"/>
                          <a:pt x="0" y="4296988"/>
                        </a:cubicBezTo>
                        <a:cubicBezTo>
                          <a:pt x="-16140" y="4140614"/>
                          <a:pt x="16624" y="3985131"/>
                          <a:pt x="0" y="3711524"/>
                        </a:cubicBezTo>
                        <a:cubicBezTo>
                          <a:pt x="-16624" y="3437917"/>
                          <a:pt x="44363" y="3481674"/>
                          <a:pt x="0" y="3271082"/>
                        </a:cubicBezTo>
                        <a:cubicBezTo>
                          <a:pt x="-44363" y="3060490"/>
                          <a:pt x="9740" y="2954216"/>
                          <a:pt x="0" y="2830641"/>
                        </a:cubicBezTo>
                        <a:cubicBezTo>
                          <a:pt x="-9740" y="2707066"/>
                          <a:pt x="23220" y="2495563"/>
                          <a:pt x="0" y="2341859"/>
                        </a:cubicBezTo>
                        <a:cubicBezTo>
                          <a:pt x="-23220" y="2188155"/>
                          <a:pt x="18832" y="1991476"/>
                          <a:pt x="0" y="1708053"/>
                        </a:cubicBezTo>
                        <a:cubicBezTo>
                          <a:pt x="-18832" y="1424630"/>
                          <a:pt x="38915" y="1355966"/>
                          <a:pt x="0" y="1267612"/>
                        </a:cubicBezTo>
                        <a:cubicBezTo>
                          <a:pt x="-38915" y="1179258"/>
                          <a:pt x="17171" y="865950"/>
                          <a:pt x="0" y="633806"/>
                        </a:cubicBezTo>
                        <a:cubicBezTo>
                          <a:pt x="-17171" y="401662"/>
                          <a:pt x="1534" y="2794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A12829-491F-424E-960F-86244FB1E2D7}"/>
              </a:ext>
            </a:extLst>
          </p:cNvPr>
          <p:cNvSpPr/>
          <p:nvPr/>
        </p:nvSpPr>
        <p:spPr>
          <a:xfrm>
            <a:off x="9925354" y="4477956"/>
            <a:ext cx="919202" cy="2062504"/>
          </a:xfrm>
          <a:prstGeom prst="rect">
            <a:avLst/>
          </a:prstGeom>
          <a:noFill/>
          <a:ln w="57150">
            <a:solidFill>
              <a:srgbClr val="BC9A5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072838663">
                  <a:custGeom>
                    <a:avLst/>
                    <a:gdLst>
                      <a:gd name="connsiteX0" fmla="*/ 0 w 2751990"/>
                      <a:gd name="connsiteY0" fmla="*/ 0 h 4834112"/>
                      <a:gd name="connsiteX1" fmla="*/ 550398 w 2751990"/>
                      <a:gd name="connsiteY1" fmla="*/ 0 h 4834112"/>
                      <a:gd name="connsiteX2" fmla="*/ 1045756 w 2751990"/>
                      <a:gd name="connsiteY2" fmla="*/ 0 h 4834112"/>
                      <a:gd name="connsiteX3" fmla="*/ 1596154 w 2751990"/>
                      <a:gd name="connsiteY3" fmla="*/ 0 h 4834112"/>
                      <a:gd name="connsiteX4" fmla="*/ 2146552 w 2751990"/>
                      <a:gd name="connsiteY4" fmla="*/ 0 h 4834112"/>
                      <a:gd name="connsiteX5" fmla="*/ 2751990 w 2751990"/>
                      <a:gd name="connsiteY5" fmla="*/ 0 h 4834112"/>
                      <a:gd name="connsiteX6" fmla="*/ 2751990 w 2751990"/>
                      <a:gd name="connsiteY6" fmla="*/ 537124 h 4834112"/>
                      <a:gd name="connsiteX7" fmla="*/ 2751990 w 2751990"/>
                      <a:gd name="connsiteY7" fmla="*/ 977565 h 4834112"/>
                      <a:gd name="connsiteX8" fmla="*/ 2751990 w 2751990"/>
                      <a:gd name="connsiteY8" fmla="*/ 1466347 h 4834112"/>
                      <a:gd name="connsiteX9" fmla="*/ 2751990 w 2751990"/>
                      <a:gd name="connsiteY9" fmla="*/ 2100153 h 4834112"/>
                      <a:gd name="connsiteX10" fmla="*/ 2751990 w 2751990"/>
                      <a:gd name="connsiteY10" fmla="*/ 2588936 h 4834112"/>
                      <a:gd name="connsiteX11" fmla="*/ 2751990 w 2751990"/>
                      <a:gd name="connsiteY11" fmla="*/ 2981036 h 4834112"/>
                      <a:gd name="connsiteX12" fmla="*/ 2751990 w 2751990"/>
                      <a:gd name="connsiteY12" fmla="*/ 3421477 h 4834112"/>
                      <a:gd name="connsiteX13" fmla="*/ 2751990 w 2751990"/>
                      <a:gd name="connsiteY13" fmla="*/ 3910259 h 4834112"/>
                      <a:gd name="connsiteX14" fmla="*/ 2751990 w 2751990"/>
                      <a:gd name="connsiteY14" fmla="*/ 4302360 h 4834112"/>
                      <a:gd name="connsiteX15" fmla="*/ 2751990 w 2751990"/>
                      <a:gd name="connsiteY15" fmla="*/ 4834112 h 4834112"/>
                      <a:gd name="connsiteX16" fmla="*/ 2256632 w 2751990"/>
                      <a:gd name="connsiteY16" fmla="*/ 4834112 h 4834112"/>
                      <a:gd name="connsiteX17" fmla="*/ 1678714 w 2751990"/>
                      <a:gd name="connsiteY17" fmla="*/ 4834112 h 4834112"/>
                      <a:gd name="connsiteX18" fmla="*/ 1183356 w 2751990"/>
                      <a:gd name="connsiteY18" fmla="*/ 4834112 h 4834112"/>
                      <a:gd name="connsiteX19" fmla="*/ 605438 w 2751990"/>
                      <a:gd name="connsiteY19" fmla="*/ 4834112 h 4834112"/>
                      <a:gd name="connsiteX20" fmla="*/ 0 w 2751990"/>
                      <a:gd name="connsiteY20" fmla="*/ 4834112 h 4834112"/>
                      <a:gd name="connsiteX21" fmla="*/ 0 w 2751990"/>
                      <a:gd name="connsiteY21" fmla="*/ 4442012 h 4834112"/>
                      <a:gd name="connsiteX22" fmla="*/ 0 w 2751990"/>
                      <a:gd name="connsiteY22" fmla="*/ 3808206 h 4834112"/>
                      <a:gd name="connsiteX23" fmla="*/ 0 w 2751990"/>
                      <a:gd name="connsiteY23" fmla="*/ 3222741 h 4834112"/>
                      <a:gd name="connsiteX24" fmla="*/ 0 w 2751990"/>
                      <a:gd name="connsiteY24" fmla="*/ 2588936 h 4834112"/>
                      <a:gd name="connsiteX25" fmla="*/ 0 w 2751990"/>
                      <a:gd name="connsiteY25" fmla="*/ 2100153 h 4834112"/>
                      <a:gd name="connsiteX26" fmla="*/ 0 w 2751990"/>
                      <a:gd name="connsiteY26" fmla="*/ 1514688 h 4834112"/>
                      <a:gd name="connsiteX27" fmla="*/ 0 w 2751990"/>
                      <a:gd name="connsiteY27" fmla="*/ 929224 h 4834112"/>
                      <a:gd name="connsiteX28" fmla="*/ 0 w 2751990"/>
                      <a:gd name="connsiteY28" fmla="*/ 0 h 4834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751990" h="4834112" fill="none" extrusionOk="0">
                        <a:moveTo>
                          <a:pt x="0" y="0"/>
                        </a:moveTo>
                        <a:cubicBezTo>
                          <a:pt x="186812" y="-4716"/>
                          <a:pt x="438220" y="23510"/>
                          <a:pt x="550398" y="0"/>
                        </a:cubicBezTo>
                        <a:cubicBezTo>
                          <a:pt x="662576" y="-23510"/>
                          <a:pt x="805315" y="26378"/>
                          <a:pt x="1045756" y="0"/>
                        </a:cubicBezTo>
                        <a:cubicBezTo>
                          <a:pt x="1286197" y="-26378"/>
                          <a:pt x="1332198" y="229"/>
                          <a:pt x="1596154" y="0"/>
                        </a:cubicBezTo>
                        <a:cubicBezTo>
                          <a:pt x="1860110" y="-229"/>
                          <a:pt x="1912034" y="62767"/>
                          <a:pt x="2146552" y="0"/>
                        </a:cubicBezTo>
                        <a:cubicBezTo>
                          <a:pt x="2381070" y="-62767"/>
                          <a:pt x="2482806" y="56094"/>
                          <a:pt x="2751990" y="0"/>
                        </a:cubicBezTo>
                        <a:cubicBezTo>
                          <a:pt x="2803428" y="122769"/>
                          <a:pt x="2705947" y="278840"/>
                          <a:pt x="2751990" y="537124"/>
                        </a:cubicBezTo>
                        <a:cubicBezTo>
                          <a:pt x="2798033" y="795408"/>
                          <a:pt x="2750249" y="815419"/>
                          <a:pt x="2751990" y="977565"/>
                        </a:cubicBezTo>
                        <a:cubicBezTo>
                          <a:pt x="2753731" y="1139711"/>
                          <a:pt x="2735442" y="1226579"/>
                          <a:pt x="2751990" y="1466347"/>
                        </a:cubicBezTo>
                        <a:cubicBezTo>
                          <a:pt x="2768538" y="1706115"/>
                          <a:pt x="2685428" y="1821906"/>
                          <a:pt x="2751990" y="2100153"/>
                        </a:cubicBezTo>
                        <a:cubicBezTo>
                          <a:pt x="2818552" y="2378400"/>
                          <a:pt x="2730198" y="2450927"/>
                          <a:pt x="2751990" y="2588936"/>
                        </a:cubicBezTo>
                        <a:cubicBezTo>
                          <a:pt x="2773782" y="2726945"/>
                          <a:pt x="2719804" y="2870084"/>
                          <a:pt x="2751990" y="2981036"/>
                        </a:cubicBezTo>
                        <a:cubicBezTo>
                          <a:pt x="2784176" y="3091988"/>
                          <a:pt x="2720480" y="3290407"/>
                          <a:pt x="2751990" y="3421477"/>
                        </a:cubicBezTo>
                        <a:cubicBezTo>
                          <a:pt x="2783500" y="3552547"/>
                          <a:pt x="2697227" y="3789877"/>
                          <a:pt x="2751990" y="3910259"/>
                        </a:cubicBezTo>
                        <a:cubicBezTo>
                          <a:pt x="2806753" y="4030641"/>
                          <a:pt x="2747508" y="4198618"/>
                          <a:pt x="2751990" y="4302360"/>
                        </a:cubicBezTo>
                        <a:cubicBezTo>
                          <a:pt x="2756472" y="4406102"/>
                          <a:pt x="2743148" y="4680764"/>
                          <a:pt x="2751990" y="4834112"/>
                        </a:cubicBezTo>
                        <a:cubicBezTo>
                          <a:pt x="2613769" y="4842875"/>
                          <a:pt x="2498895" y="4774883"/>
                          <a:pt x="2256632" y="4834112"/>
                        </a:cubicBezTo>
                        <a:cubicBezTo>
                          <a:pt x="2014369" y="4893341"/>
                          <a:pt x="1917698" y="4801780"/>
                          <a:pt x="1678714" y="4834112"/>
                        </a:cubicBezTo>
                        <a:cubicBezTo>
                          <a:pt x="1439730" y="4866444"/>
                          <a:pt x="1390857" y="4793744"/>
                          <a:pt x="1183356" y="4834112"/>
                        </a:cubicBezTo>
                        <a:cubicBezTo>
                          <a:pt x="975855" y="4874480"/>
                          <a:pt x="828287" y="4784572"/>
                          <a:pt x="605438" y="4834112"/>
                        </a:cubicBezTo>
                        <a:cubicBezTo>
                          <a:pt x="382589" y="4883652"/>
                          <a:pt x="207979" y="4818092"/>
                          <a:pt x="0" y="4834112"/>
                        </a:cubicBezTo>
                        <a:cubicBezTo>
                          <a:pt x="-38906" y="4731522"/>
                          <a:pt x="273" y="4555682"/>
                          <a:pt x="0" y="4442012"/>
                        </a:cubicBezTo>
                        <a:cubicBezTo>
                          <a:pt x="-273" y="4328342"/>
                          <a:pt x="51630" y="4102560"/>
                          <a:pt x="0" y="3808206"/>
                        </a:cubicBezTo>
                        <a:cubicBezTo>
                          <a:pt x="-51630" y="3513852"/>
                          <a:pt x="48105" y="3355900"/>
                          <a:pt x="0" y="3222741"/>
                        </a:cubicBezTo>
                        <a:cubicBezTo>
                          <a:pt x="-48105" y="3089583"/>
                          <a:pt x="29608" y="2889572"/>
                          <a:pt x="0" y="2588936"/>
                        </a:cubicBezTo>
                        <a:cubicBezTo>
                          <a:pt x="-29608" y="2288300"/>
                          <a:pt x="54290" y="2342070"/>
                          <a:pt x="0" y="2100153"/>
                        </a:cubicBezTo>
                        <a:cubicBezTo>
                          <a:pt x="-54290" y="1858236"/>
                          <a:pt x="985" y="1672876"/>
                          <a:pt x="0" y="1514688"/>
                        </a:cubicBezTo>
                        <a:cubicBezTo>
                          <a:pt x="-985" y="1356500"/>
                          <a:pt x="63029" y="1068995"/>
                          <a:pt x="0" y="929224"/>
                        </a:cubicBezTo>
                        <a:cubicBezTo>
                          <a:pt x="-63029" y="789453"/>
                          <a:pt x="73136" y="259601"/>
                          <a:pt x="0" y="0"/>
                        </a:cubicBezTo>
                        <a:close/>
                      </a:path>
                      <a:path w="2751990" h="4834112" stroke="0" extrusionOk="0">
                        <a:moveTo>
                          <a:pt x="0" y="0"/>
                        </a:moveTo>
                        <a:cubicBezTo>
                          <a:pt x="234443" y="-9354"/>
                          <a:pt x="354811" y="13866"/>
                          <a:pt x="495358" y="0"/>
                        </a:cubicBezTo>
                        <a:cubicBezTo>
                          <a:pt x="635905" y="-13866"/>
                          <a:pt x="869739" y="51558"/>
                          <a:pt x="1073276" y="0"/>
                        </a:cubicBezTo>
                        <a:cubicBezTo>
                          <a:pt x="1276813" y="-51558"/>
                          <a:pt x="1489488" y="35957"/>
                          <a:pt x="1596154" y="0"/>
                        </a:cubicBezTo>
                        <a:cubicBezTo>
                          <a:pt x="1702820" y="-35957"/>
                          <a:pt x="1924325" y="33425"/>
                          <a:pt x="2119032" y="0"/>
                        </a:cubicBezTo>
                        <a:cubicBezTo>
                          <a:pt x="2313739" y="-33425"/>
                          <a:pt x="2511298" y="58515"/>
                          <a:pt x="2751990" y="0"/>
                        </a:cubicBezTo>
                        <a:cubicBezTo>
                          <a:pt x="2782533" y="113714"/>
                          <a:pt x="2712403" y="307876"/>
                          <a:pt x="2751990" y="440441"/>
                        </a:cubicBezTo>
                        <a:cubicBezTo>
                          <a:pt x="2791577" y="573006"/>
                          <a:pt x="2751839" y="776345"/>
                          <a:pt x="2751990" y="1025906"/>
                        </a:cubicBezTo>
                        <a:cubicBezTo>
                          <a:pt x="2752141" y="1275468"/>
                          <a:pt x="2707195" y="1271184"/>
                          <a:pt x="2751990" y="1466347"/>
                        </a:cubicBezTo>
                        <a:cubicBezTo>
                          <a:pt x="2796785" y="1661510"/>
                          <a:pt x="2714124" y="1777884"/>
                          <a:pt x="2751990" y="1906789"/>
                        </a:cubicBezTo>
                        <a:cubicBezTo>
                          <a:pt x="2789856" y="2035694"/>
                          <a:pt x="2717977" y="2244943"/>
                          <a:pt x="2751990" y="2347230"/>
                        </a:cubicBezTo>
                        <a:cubicBezTo>
                          <a:pt x="2786003" y="2449517"/>
                          <a:pt x="2738881" y="2612469"/>
                          <a:pt x="2751990" y="2739330"/>
                        </a:cubicBezTo>
                        <a:cubicBezTo>
                          <a:pt x="2765099" y="2866191"/>
                          <a:pt x="2735320" y="2973597"/>
                          <a:pt x="2751990" y="3131430"/>
                        </a:cubicBezTo>
                        <a:cubicBezTo>
                          <a:pt x="2768660" y="3289263"/>
                          <a:pt x="2707848" y="3355819"/>
                          <a:pt x="2751990" y="3571872"/>
                        </a:cubicBezTo>
                        <a:cubicBezTo>
                          <a:pt x="2796132" y="3787925"/>
                          <a:pt x="2719053" y="3896557"/>
                          <a:pt x="2751990" y="4060654"/>
                        </a:cubicBezTo>
                        <a:cubicBezTo>
                          <a:pt x="2784927" y="4224751"/>
                          <a:pt x="2748251" y="4448716"/>
                          <a:pt x="2751990" y="4834112"/>
                        </a:cubicBezTo>
                        <a:cubicBezTo>
                          <a:pt x="2610013" y="4859843"/>
                          <a:pt x="2308618" y="4786890"/>
                          <a:pt x="2174072" y="4834112"/>
                        </a:cubicBezTo>
                        <a:cubicBezTo>
                          <a:pt x="2039526" y="4881334"/>
                          <a:pt x="1833084" y="4826176"/>
                          <a:pt x="1678714" y="4834112"/>
                        </a:cubicBezTo>
                        <a:cubicBezTo>
                          <a:pt x="1524344" y="4842048"/>
                          <a:pt x="1396195" y="4798428"/>
                          <a:pt x="1155836" y="4834112"/>
                        </a:cubicBezTo>
                        <a:cubicBezTo>
                          <a:pt x="915477" y="4869796"/>
                          <a:pt x="883855" y="4774355"/>
                          <a:pt x="632958" y="4834112"/>
                        </a:cubicBezTo>
                        <a:cubicBezTo>
                          <a:pt x="382061" y="4893869"/>
                          <a:pt x="174571" y="4821146"/>
                          <a:pt x="0" y="4834112"/>
                        </a:cubicBezTo>
                        <a:cubicBezTo>
                          <a:pt x="-18152" y="4698272"/>
                          <a:pt x="16140" y="4453362"/>
                          <a:pt x="0" y="4296988"/>
                        </a:cubicBezTo>
                        <a:cubicBezTo>
                          <a:pt x="-16140" y="4140614"/>
                          <a:pt x="16624" y="3985131"/>
                          <a:pt x="0" y="3711524"/>
                        </a:cubicBezTo>
                        <a:cubicBezTo>
                          <a:pt x="-16624" y="3437917"/>
                          <a:pt x="44363" y="3481674"/>
                          <a:pt x="0" y="3271082"/>
                        </a:cubicBezTo>
                        <a:cubicBezTo>
                          <a:pt x="-44363" y="3060490"/>
                          <a:pt x="9740" y="2954216"/>
                          <a:pt x="0" y="2830641"/>
                        </a:cubicBezTo>
                        <a:cubicBezTo>
                          <a:pt x="-9740" y="2707066"/>
                          <a:pt x="23220" y="2495563"/>
                          <a:pt x="0" y="2341859"/>
                        </a:cubicBezTo>
                        <a:cubicBezTo>
                          <a:pt x="-23220" y="2188155"/>
                          <a:pt x="18832" y="1991476"/>
                          <a:pt x="0" y="1708053"/>
                        </a:cubicBezTo>
                        <a:cubicBezTo>
                          <a:pt x="-18832" y="1424630"/>
                          <a:pt x="38915" y="1355966"/>
                          <a:pt x="0" y="1267612"/>
                        </a:cubicBezTo>
                        <a:cubicBezTo>
                          <a:pt x="-38915" y="1179258"/>
                          <a:pt x="17171" y="865950"/>
                          <a:pt x="0" y="633806"/>
                        </a:cubicBezTo>
                        <a:cubicBezTo>
                          <a:pt x="-17171" y="401662"/>
                          <a:pt x="1534" y="2794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95430B-E07B-4B1B-B5E3-E3448B651335}"/>
              </a:ext>
            </a:extLst>
          </p:cNvPr>
          <p:cNvSpPr/>
          <p:nvPr/>
        </p:nvSpPr>
        <p:spPr>
          <a:xfrm>
            <a:off x="3803549" y="3573163"/>
            <a:ext cx="1442801" cy="422295"/>
          </a:xfrm>
          <a:custGeom>
            <a:avLst/>
            <a:gdLst>
              <a:gd name="connsiteX0" fmla="*/ 0 w 1442801"/>
              <a:gd name="connsiteY0" fmla="*/ 0 h 422295"/>
              <a:gd name="connsiteX1" fmla="*/ 452078 w 1442801"/>
              <a:gd name="connsiteY1" fmla="*/ 0 h 422295"/>
              <a:gd name="connsiteX2" fmla="*/ 889727 w 1442801"/>
              <a:gd name="connsiteY2" fmla="*/ 0 h 422295"/>
              <a:gd name="connsiteX3" fmla="*/ 1442801 w 1442801"/>
              <a:gd name="connsiteY3" fmla="*/ 0 h 422295"/>
              <a:gd name="connsiteX4" fmla="*/ 1442801 w 1442801"/>
              <a:gd name="connsiteY4" fmla="*/ 422295 h 422295"/>
              <a:gd name="connsiteX5" fmla="*/ 1005151 w 1442801"/>
              <a:gd name="connsiteY5" fmla="*/ 422295 h 422295"/>
              <a:gd name="connsiteX6" fmla="*/ 567502 w 1442801"/>
              <a:gd name="connsiteY6" fmla="*/ 422295 h 422295"/>
              <a:gd name="connsiteX7" fmla="*/ 0 w 1442801"/>
              <a:gd name="connsiteY7" fmla="*/ 422295 h 422295"/>
              <a:gd name="connsiteX8" fmla="*/ 0 w 1442801"/>
              <a:gd name="connsiteY8" fmla="*/ 0 h 4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2801" h="422295" fill="none" extrusionOk="0">
                <a:moveTo>
                  <a:pt x="0" y="0"/>
                </a:moveTo>
                <a:cubicBezTo>
                  <a:pt x="141198" y="-12650"/>
                  <a:pt x="322891" y="15944"/>
                  <a:pt x="452078" y="0"/>
                </a:cubicBezTo>
                <a:cubicBezTo>
                  <a:pt x="581265" y="-15944"/>
                  <a:pt x="693788" y="6634"/>
                  <a:pt x="889727" y="0"/>
                </a:cubicBezTo>
                <a:cubicBezTo>
                  <a:pt x="1085666" y="-6634"/>
                  <a:pt x="1205043" y="20907"/>
                  <a:pt x="1442801" y="0"/>
                </a:cubicBezTo>
                <a:cubicBezTo>
                  <a:pt x="1447592" y="151581"/>
                  <a:pt x="1406683" y="280548"/>
                  <a:pt x="1442801" y="422295"/>
                </a:cubicBezTo>
                <a:cubicBezTo>
                  <a:pt x="1235795" y="430488"/>
                  <a:pt x="1157892" y="415445"/>
                  <a:pt x="1005151" y="422295"/>
                </a:cubicBezTo>
                <a:cubicBezTo>
                  <a:pt x="852410" y="429145"/>
                  <a:pt x="712420" y="409231"/>
                  <a:pt x="567502" y="422295"/>
                </a:cubicBezTo>
                <a:cubicBezTo>
                  <a:pt x="422584" y="435359"/>
                  <a:pt x="158317" y="366426"/>
                  <a:pt x="0" y="422295"/>
                </a:cubicBezTo>
                <a:cubicBezTo>
                  <a:pt x="-988" y="257067"/>
                  <a:pt x="34320" y="205214"/>
                  <a:pt x="0" y="0"/>
                </a:cubicBezTo>
                <a:close/>
              </a:path>
              <a:path w="1442801" h="422295" stroke="0" extrusionOk="0">
                <a:moveTo>
                  <a:pt x="0" y="0"/>
                </a:moveTo>
                <a:cubicBezTo>
                  <a:pt x="192675" y="-11552"/>
                  <a:pt x="262738" y="16928"/>
                  <a:pt x="452078" y="0"/>
                </a:cubicBezTo>
                <a:cubicBezTo>
                  <a:pt x="641418" y="-16928"/>
                  <a:pt x="809465" y="29239"/>
                  <a:pt x="947439" y="0"/>
                </a:cubicBezTo>
                <a:cubicBezTo>
                  <a:pt x="1085413" y="-29239"/>
                  <a:pt x="1217181" y="9265"/>
                  <a:pt x="1442801" y="0"/>
                </a:cubicBezTo>
                <a:cubicBezTo>
                  <a:pt x="1482185" y="204601"/>
                  <a:pt x="1442142" y="325218"/>
                  <a:pt x="1442801" y="422295"/>
                </a:cubicBezTo>
                <a:cubicBezTo>
                  <a:pt x="1243072" y="476350"/>
                  <a:pt x="1047607" y="414733"/>
                  <a:pt x="933011" y="422295"/>
                </a:cubicBezTo>
                <a:cubicBezTo>
                  <a:pt x="818415" y="429857"/>
                  <a:pt x="709862" y="393271"/>
                  <a:pt x="495362" y="422295"/>
                </a:cubicBezTo>
                <a:cubicBezTo>
                  <a:pt x="280862" y="451319"/>
                  <a:pt x="221157" y="387507"/>
                  <a:pt x="0" y="422295"/>
                </a:cubicBezTo>
                <a:cubicBezTo>
                  <a:pt x="-48114" y="279065"/>
                  <a:pt x="32608" y="196188"/>
                  <a:pt x="0" y="0"/>
                </a:cubicBezTo>
                <a:close/>
              </a:path>
            </a:pathLst>
          </a:custGeom>
          <a:solidFill>
            <a:srgbClr val="092729"/>
          </a:solidFill>
          <a:ln w="28575">
            <a:noFill/>
            <a:prstDash val="sysDot"/>
            <a:extLst>
              <a:ext uri="{C807C97D-BFC1-408E-A445-0C87EB9F89A2}">
                <ask:lineSketchStyleProps xmlns:ask="http://schemas.microsoft.com/office/drawing/2018/sketchyshapes" sd="10728386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와인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7BE44C1-8773-4250-B262-E36821909552}"/>
              </a:ext>
            </a:extLst>
          </p:cNvPr>
          <p:cNvSpPr/>
          <p:nvPr/>
        </p:nvSpPr>
        <p:spPr>
          <a:xfrm>
            <a:off x="4206237" y="2252978"/>
            <a:ext cx="566273" cy="1061003"/>
          </a:xfrm>
          <a:prstGeom prst="downArrow">
            <a:avLst/>
          </a:prstGeom>
          <a:gradFill>
            <a:gsLst>
              <a:gs pos="0">
                <a:srgbClr val="092729"/>
              </a:gs>
              <a:gs pos="100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71C6B877-5A08-4367-91C3-AE5DE09C2C7F}"/>
              </a:ext>
            </a:extLst>
          </p:cNvPr>
          <p:cNvSpPr/>
          <p:nvPr/>
        </p:nvSpPr>
        <p:spPr>
          <a:xfrm>
            <a:off x="7110929" y="2243146"/>
            <a:ext cx="566273" cy="1061003"/>
          </a:xfrm>
          <a:prstGeom prst="downArrow">
            <a:avLst/>
          </a:prstGeom>
          <a:gradFill>
            <a:gsLst>
              <a:gs pos="0">
                <a:srgbClr val="092729"/>
              </a:gs>
              <a:gs pos="100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6B50468-85D4-4625-85D2-B38B2283FEE0}"/>
              </a:ext>
            </a:extLst>
          </p:cNvPr>
          <p:cNvSpPr/>
          <p:nvPr/>
        </p:nvSpPr>
        <p:spPr>
          <a:xfrm>
            <a:off x="10067059" y="2252978"/>
            <a:ext cx="566273" cy="1061003"/>
          </a:xfrm>
          <a:prstGeom prst="downArrow">
            <a:avLst/>
          </a:prstGeom>
          <a:gradFill>
            <a:gsLst>
              <a:gs pos="0">
                <a:srgbClr val="092729"/>
              </a:gs>
              <a:gs pos="100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9220150-D7D3-4063-9C94-0700C2D9C0FC}"/>
              </a:ext>
            </a:extLst>
          </p:cNvPr>
          <p:cNvSpPr/>
          <p:nvPr/>
        </p:nvSpPr>
        <p:spPr>
          <a:xfrm>
            <a:off x="6727876" y="3575491"/>
            <a:ext cx="1442801" cy="422295"/>
          </a:xfrm>
          <a:custGeom>
            <a:avLst/>
            <a:gdLst>
              <a:gd name="connsiteX0" fmla="*/ 0 w 1442801"/>
              <a:gd name="connsiteY0" fmla="*/ 0 h 422295"/>
              <a:gd name="connsiteX1" fmla="*/ 452078 w 1442801"/>
              <a:gd name="connsiteY1" fmla="*/ 0 h 422295"/>
              <a:gd name="connsiteX2" fmla="*/ 889727 w 1442801"/>
              <a:gd name="connsiteY2" fmla="*/ 0 h 422295"/>
              <a:gd name="connsiteX3" fmla="*/ 1442801 w 1442801"/>
              <a:gd name="connsiteY3" fmla="*/ 0 h 422295"/>
              <a:gd name="connsiteX4" fmla="*/ 1442801 w 1442801"/>
              <a:gd name="connsiteY4" fmla="*/ 422295 h 422295"/>
              <a:gd name="connsiteX5" fmla="*/ 1005151 w 1442801"/>
              <a:gd name="connsiteY5" fmla="*/ 422295 h 422295"/>
              <a:gd name="connsiteX6" fmla="*/ 567502 w 1442801"/>
              <a:gd name="connsiteY6" fmla="*/ 422295 h 422295"/>
              <a:gd name="connsiteX7" fmla="*/ 0 w 1442801"/>
              <a:gd name="connsiteY7" fmla="*/ 422295 h 422295"/>
              <a:gd name="connsiteX8" fmla="*/ 0 w 1442801"/>
              <a:gd name="connsiteY8" fmla="*/ 0 h 4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2801" h="422295" fill="none" extrusionOk="0">
                <a:moveTo>
                  <a:pt x="0" y="0"/>
                </a:moveTo>
                <a:cubicBezTo>
                  <a:pt x="141198" y="-12650"/>
                  <a:pt x="322891" y="15944"/>
                  <a:pt x="452078" y="0"/>
                </a:cubicBezTo>
                <a:cubicBezTo>
                  <a:pt x="581265" y="-15944"/>
                  <a:pt x="693788" y="6634"/>
                  <a:pt x="889727" y="0"/>
                </a:cubicBezTo>
                <a:cubicBezTo>
                  <a:pt x="1085666" y="-6634"/>
                  <a:pt x="1205043" y="20907"/>
                  <a:pt x="1442801" y="0"/>
                </a:cubicBezTo>
                <a:cubicBezTo>
                  <a:pt x="1447592" y="151581"/>
                  <a:pt x="1406683" y="280548"/>
                  <a:pt x="1442801" y="422295"/>
                </a:cubicBezTo>
                <a:cubicBezTo>
                  <a:pt x="1235795" y="430488"/>
                  <a:pt x="1157892" y="415445"/>
                  <a:pt x="1005151" y="422295"/>
                </a:cubicBezTo>
                <a:cubicBezTo>
                  <a:pt x="852410" y="429145"/>
                  <a:pt x="712420" y="409231"/>
                  <a:pt x="567502" y="422295"/>
                </a:cubicBezTo>
                <a:cubicBezTo>
                  <a:pt x="422584" y="435359"/>
                  <a:pt x="158317" y="366426"/>
                  <a:pt x="0" y="422295"/>
                </a:cubicBezTo>
                <a:cubicBezTo>
                  <a:pt x="-988" y="257067"/>
                  <a:pt x="34320" y="205214"/>
                  <a:pt x="0" y="0"/>
                </a:cubicBezTo>
                <a:close/>
              </a:path>
              <a:path w="1442801" h="422295" stroke="0" extrusionOk="0">
                <a:moveTo>
                  <a:pt x="0" y="0"/>
                </a:moveTo>
                <a:cubicBezTo>
                  <a:pt x="192675" y="-11552"/>
                  <a:pt x="262738" y="16928"/>
                  <a:pt x="452078" y="0"/>
                </a:cubicBezTo>
                <a:cubicBezTo>
                  <a:pt x="641418" y="-16928"/>
                  <a:pt x="809465" y="29239"/>
                  <a:pt x="947439" y="0"/>
                </a:cubicBezTo>
                <a:cubicBezTo>
                  <a:pt x="1085413" y="-29239"/>
                  <a:pt x="1217181" y="9265"/>
                  <a:pt x="1442801" y="0"/>
                </a:cubicBezTo>
                <a:cubicBezTo>
                  <a:pt x="1482185" y="204601"/>
                  <a:pt x="1442142" y="325218"/>
                  <a:pt x="1442801" y="422295"/>
                </a:cubicBezTo>
                <a:cubicBezTo>
                  <a:pt x="1243072" y="476350"/>
                  <a:pt x="1047607" y="414733"/>
                  <a:pt x="933011" y="422295"/>
                </a:cubicBezTo>
                <a:cubicBezTo>
                  <a:pt x="818415" y="429857"/>
                  <a:pt x="709862" y="393271"/>
                  <a:pt x="495362" y="422295"/>
                </a:cubicBezTo>
                <a:cubicBezTo>
                  <a:pt x="280862" y="451319"/>
                  <a:pt x="221157" y="387507"/>
                  <a:pt x="0" y="422295"/>
                </a:cubicBezTo>
                <a:cubicBezTo>
                  <a:pt x="-48114" y="279065"/>
                  <a:pt x="32608" y="196188"/>
                  <a:pt x="0" y="0"/>
                </a:cubicBezTo>
                <a:close/>
              </a:path>
            </a:pathLst>
          </a:custGeom>
          <a:solidFill>
            <a:srgbClr val="092729"/>
          </a:solidFill>
          <a:ln w="28575">
            <a:noFill/>
            <a:prstDash val="sysDot"/>
            <a:extLst>
              <a:ext uri="{C807C97D-BFC1-408E-A445-0C87EB9F89A2}">
                <ask:lineSketchStyleProps xmlns:ask="http://schemas.microsoft.com/office/drawing/2018/sketchyshapes" sd="10728386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B80D2B5-B4F1-4259-A8D1-7196106E315E}"/>
              </a:ext>
            </a:extLst>
          </p:cNvPr>
          <p:cNvSpPr/>
          <p:nvPr/>
        </p:nvSpPr>
        <p:spPr>
          <a:xfrm>
            <a:off x="9670462" y="3577828"/>
            <a:ext cx="1442801" cy="422295"/>
          </a:xfrm>
          <a:custGeom>
            <a:avLst/>
            <a:gdLst>
              <a:gd name="connsiteX0" fmla="*/ 0 w 1442801"/>
              <a:gd name="connsiteY0" fmla="*/ 0 h 422295"/>
              <a:gd name="connsiteX1" fmla="*/ 452078 w 1442801"/>
              <a:gd name="connsiteY1" fmla="*/ 0 h 422295"/>
              <a:gd name="connsiteX2" fmla="*/ 889727 w 1442801"/>
              <a:gd name="connsiteY2" fmla="*/ 0 h 422295"/>
              <a:gd name="connsiteX3" fmla="*/ 1442801 w 1442801"/>
              <a:gd name="connsiteY3" fmla="*/ 0 h 422295"/>
              <a:gd name="connsiteX4" fmla="*/ 1442801 w 1442801"/>
              <a:gd name="connsiteY4" fmla="*/ 422295 h 422295"/>
              <a:gd name="connsiteX5" fmla="*/ 1005151 w 1442801"/>
              <a:gd name="connsiteY5" fmla="*/ 422295 h 422295"/>
              <a:gd name="connsiteX6" fmla="*/ 567502 w 1442801"/>
              <a:gd name="connsiteY6" fmla="*/ 422295 h 422295"/>
              <a:gd name="connsiteX7" fmla="*/ 0 w 1442801"/>
              <a:gd name="connsiteY7" fmla="*/ 422295 h 422295"/>
              <a:gd name="connsiteX8" fmla="*/ 0 w 1442801"/>
              <a:gd name="connsiteY8" fmla="*/ 0 h 4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2801" h="422295" fill="none" extrusionOk="0">
                <a:moveTo>
                  <a:pt x="0" y="0"/>
                </a:moveTo>
                <a:cubicBezTo>
                  <a:pt x="141198" y="-12650"/>
                  <a:pt x="322891" y="15944"/>
                  <a:pt x="452078" y="0"/>
                </a:cubicBezTo>
                <a:cubicBezTo>
                  <a:pt x="581265" y="-15944"/>
                  <a:pt x="693788" y="6634"/>
                  <a:pt x="889727" y="0"/>
                </a:cubicBezTo>
                <a:cubicBezTo>
                  <a:pt x="1085666" y="-6634"/>
                  <a:pt x="1205043" y="20907"/>
                  <a:pt x="1442801" y="0"/>
                </a:cubicBezTo>
                <a:cubicBezTo>
                  <a:pt x="1447592" y="151581"/>
                  <a:pt x="1406683" y="280548"/>
                  <a:pt x="1442801" y="422295"/>
                </a:cubicBezTo>
                <a:cubicBezTo>
                  <a:pt x="1235795" y="430488"/>
                  <a:pt x="1157892" y="415445"/>
                  <a:pt x="1005151" y="422295"/>
                </a:cubicBezTo>
                <a:cubicBezTo>
                  <a:pt x="852410" y="429145"/>
                  <a:pt x="712420" y="409231"/>
                  <a:pt x="567502" y="422295"/>
                </a:cubicBezTo>
                <a:cubicBezTo>
                  <a:pt x="422584" y="435359"/>
                  <a:pt x="158317" y="366426"/>
                  <a:pt x="0" y="422295"/>
                </a:cubicBezTo>
                <a:cubicBezTo>
                  <a:pt x="-988" y="257067"/>
                  <a:pt x="34320" y="205214"/>
                  <a:pt x="0" y="0"/>
                </a:cubicBezTo>
                <a:close/>
              </a:path>
              <a:path w="1442801" h="422295" stroke="0" extrusionOk="0">
                <a:moveTo>
                  <a:pt x="0" y="0"/>
                </a:moveTo>
                <a:cubicBezTo>
                  <a:pt x="192675" y="-11552"/>
                  <a:pt x="262738" y="16928"/>
                  <a:pt x="452078" y="0"/>
                </a:cubicBezTo>
                <a:cubicBezTo>
                  <a:pt x="641418" y="-16928"/>
                  <a:pt x="809465" y="29239"/>
                  <a:pt x="947439" y="0"/>
                </a:cubicBezTo>
                <a:cubicBezTo>
                  <a:pt x="1085413" y="-29239"/>
                  <a:pt x="1217181" y="9265"/>
                  <a:pt x="1442801" y="0"/>
                </a:cubicBezTo>
                <a:cubicBezTo>
                  <a:pt x="1482185" y="204601"/>
                  <a:pt x="1442142" y="325218"/>
                  <a:pt x="1442801" y="422295"/>
                </a:cubicBezTo>
                <a:cubicBezTo>
                  <a:pt x="1243072" y="476350"/>
                  <a:pt x="1047607" y="414733"/>
                  <a:pt x="933011" y="422295"/>
                </a:cubicBezTo>
                <a:cubicBezTo>
                  <a:pt x="818415" y="429857"/>
                  <a:pt x="709862" y="393271"/>
                  <a:pt x="495362" y="422295"/>
                </a:cubicBezTo>
                <a:cubicBezTo>
                  <a:pt x="280862" y="451319"/>
                  <a:pt x="221157" y="387507"/>
                  <a:pt x="0" y="422295"/>
                </a:cubicBezTo>
                <a:cubicBezTo>
                  <a:pt x="-48114" y="279065"/>
                  <a:pt x="32608" y="196188"/>
                  <a:pt x="0" y="0"/>
                </a:cubicBezTo>
                <a:close/>
              </a:path>
            </a:pathLst>
          </a:custGeom>
          <a:solidFill>
            <a:srgbClr val="092729"/>
          </a:solidFill>
          <a:ln w="28575">
            <a:noFill/>
            <a:prstDash val="sysDot"/>
            <a:extLst>
              <a:ext uri="{C807C97D-BFC1-408E-A445-0C87EB9F89A2}">
                <ask:lineSketchStyleProps xmlns:ask="http://schemas.microsoft.com/office/drawing/2018/sketchyshapes" sd="10728386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막걸리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027F75-BCC7-46A9-8509-CB373CB8797E}"/>
              </a:ext>
            </a:extLst>
          </p:cNvPr>
          <p:cNvSpPr/>
          <p:nvPr/>
        </p:nvSpPr>
        <p:spPr>
          <a:xfrm>
            <a:off x="3199111" y="2484335"/>
            <a:ext cx="8548295" cy="359256"/>
          </a:xfrm>
          <a:prstGeom prst="rect">
            <a:avLst/>
          </a:prstGeom>
          <a:solidFill>
            <a:srgbClr val="092729"/>
          </a:solidFill>
          <a:ln w="3810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MODEL</a:t>
            </a:r>
            <a:endParaRPr lang="ko-KR" altLang="en-US" sz="2800" spc="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902DEC-E8CE-4B2D-8B45-D295FABFAC35}"/>
              </a:ext>
            </a:extLst>
          </p:cNvPr>
          <p:cNvSpPr/>
          <p:nvPr/>
        </p:nvSpPr>
        <p:spPr>
          <a:xfrm>
            <a:off x="389087" y="2484335"/>
            <a:ext cx="2037617" cy="2942349"/>
          </a:xfrm>
          <a:prstGeom prst="rect">
            <a:avLst/>
          </a:prstGeom>
          <a:solidFill>
            <a:schemeClr val="bg1"/>
          </a:solidFill>
          <a:ln w="28575">
            <a:solidFill>
              <a:srgbClr val="092729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072838663">
                  <a:custGeom>
                    <a:avLst/>
                    <a:gdLst>
                      <a:gd name="connsiteX0" fmla="*/ 0 w 2080703"/>
                      <a:gd name="connsiteY0" fmla="*/ 0 h 2942349"/>
                      <a:gd name="connsiteX1" fmla="*/ 520176 w 2080703"/>
                      <a:gd name="connsiteY1" fmla="*/ 0 h 2942349"/>
                      <a:gd name="connsiteX2" fmla="*/ 998737 w 2080703"/>
                      <a:gd name="connsiteY2" fmla="*/ 0 h 2942349"/>
                      <a:gd name="connsiteX3" fmla="*/ 1539720 w 2080703"/>
                      <a:gd name="connsiteY3" fmla="*/ 0 h 2942349"/>
                      <a:gd name="connsiteX4" fmla="*/ 2080703 w 2080703"/>
                      <a:gd name="connsiteY4" fmla="*/ 0 h 2942349"/>
                      <a:gd name="connsiteX5" fmla="*/ 2080703 w 2080703"/>
                      <a:gd name="connsiteY5" fmla="*/ 529623 h 2942349"/>
                      <a:gd name="connsiteX6" fmla="*/ 2080703 w 2080703"/>
                      <a:gd name="connsiteY6" fmla="*/ 1088669 h 2942349"/>
                      <a:gd name="connsiteX7" fmla="*/ 2080703 w 2080703"/>
                      <a:gd name="connsiteY7" fmla="*/ 1588868 h 2942349"/>
                      <a:gd name="connsiteX8" fmla="*/ 2080703 w 2080703"/>
                      <a:gd name="connsiteY8" fmla="*/ 2147915 h 2942349"/>
                      <a:gd name="connsiteX9" fmla="*/ 2080703 w 2080703"/>
                      <a:gd name="connsiteY9" fmla="*/ 2942349 h 2942349"/>
                      <a:gd name="connsiteX10" fmla="*/ 1602141 w 2080703"/>
                      <a:gd name="connsiteY10" fmla="*/ 2942349 h 2942349"/>
                      <a:gd name="connsiteX11" fmla="*/ 1081966 w 2080703"/>
                      <a:gd name="connsiteY11" fmla="*/ 2942349 h 2942349"/>
                      <a:gd name="connsiteX12" fmla="*/ 582597 w 2080703"/>
                      <a:gd name="connsiteY12" fmla="*/ 2942349 h 2942349"/>
                      <a:gd name="connsiteX13" fmla="*/ 0 w 2080703"/>
                      <a:gd name="connsiteY13" fmla="*/ 2942349 h 2942349"/>
                      <a:gd name="connsiteX14" fmla="*/ 0 w 2080703"/>
                      <a:gd name="connsiteY14" fmla="*/ 2295032 h 2942349"/>
                      <a:gd name="connsiteX15" fmla="*/ 0 w 2080703"/>
                      <a:gd name="connsiteY15" fmla="*/ 1706562 h 2942349"/>
                      <a:gd name="connsiteX16" fmla="*/ 0 w 2080703"/>
                      <a:gd name="connsiteY16" fmla="*/ 1088669 h 2942349"/>
                      <a:gd name="connsiteX17" fmla="*/ 0 w 2080703"/>
                      <a:gd name="connsiteY17" fmla="*/ 559046 h 2942349"/>
                      <a:gd name="connsiteX18" fmla="*/ 0 w 2080703"/>
                      <a:gd name="connsiteY18" fmla="*/ 0 h 2942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080703" h="2942349" fill="none" extrusionOk="0">
                        <a:moveTo>
                          <a:pt x="0" y="0"/>
                        </a:moveTo>
                        <a:cubicBezTo>
                          <a:pt x="246657" y="-4525"/>
                          <a:pt x="369629" y="30175"/>
                          <a:pt x="520176" y="0"/>
                        </a:cubicBezTo>
                        <a:cubicBezTo>
                          <a:pt x="670723" y="-30175"/>
                          <a:pt x="896525" y="39076"/>
                          <a:pt x="998737" y="0"/>
                        </a:cubicBezTo>
                        <a:cubicBezTo>
                          <a:pt x="1100949" y="-39076"/>
                          <a:pt x="1329882" y="53191"/>
                          <a:pt x="1539720" y="0"/>
                        </a:cubicBezTo>
                        <a:cubicBezTo>
                          <a:pt x="1749558" y="-53191"/>
                          <a:pt x="1893556" y="6132"/>
                          <a:pt x="2080703" y="0"/>
                        </a:cubicBezTo>
                        <a:cubicBezTo>
                          <a:pt x="2143854" y="231775"/>
                          <a:pt x="2051905" y="286036"/>
                          <a:pt x="2080703" y="529623"/>
                        </a:cubicBezTo>
                        <a:cubicBezTo>
                          <a:pt x="2109501" y="773210"/>
                          <a:pt x="2054530" y="941067"/>
                          <a:pt x="2080703" y="1088669"/>
                        </a:cubicBezTo>
                        <a:cubicBezTo>
                          <a:pt x="2106876" y="1236271"/>
                          <a:pt x="2033642" y="1341333"/>
                          <a:pt x="2080703" y="1588868"/>
                        </a:cubicBezTo>
                        <a:cubicBezTo>
                          <a:pt x="2127764" y="1836403"/>
                          <a:pt x="2070032" y="1911176"/>
                          <a:pt x="2080703" y="2147915"/>
                        </a:cubicBezTo>
                        <a:cubicBezTo>
                          <a:pt x="2091374" y="2384654"/>
                          <a:pt x="1993230" y="2689886"/>
                          <a:pt x="2080703" y="2942349"/>
                        </a:cubicBezTo>
                        <a:cubicBezTo>
                          <a:pt x="1978073" y="2962843"/>
                          <a:pt x="1735118" y="2905943"/>
                          <a:pt x="1602141" y="2942349"/>
                        </a:cubicBezTo>
                        <a:cubicBezTo>
                          <a:pt x="1469164" y="2978755"/>
                          <a:pt x="1199225" y="2933369"/>
                          <a:pt x="1081966" y="2942349"/>
                        </a:cubicBezTo>
                        <a:cubicBezTo>
                          <a:pt x="964708" y="2951329"/>
                          <a:pt x="699749" y="2909725"/>
                          <a:pt x="582597" y="2942349"/>
                        </a:cubicBezTo>
                        <a:cubicBezTo>
                          <a:pt x="465445" y="2974973"/>
                          <a:pt x="222551" y="2876062"/>
                          <a:pt x="0" y="2942349"/>
                        </a:cubicBezTo>
                        <a:cubicBezTo>
                          <a:pt x="-4815" y="2776602"/>
                          <a:pt x="33935" y="2602538"/>
                          <a:pt x="0" y="2295032"/>
                        </a:cubicBezTo>
                        <a:cubicBezTo>
                          <a:pt x="-33935" y="1987526"/>
                          <a:pt x="64989" y="1875690"/>
                          <a:pt x="0" y="1706562"/>
                        </a:cubicBezTo>
                        <a:cubicBezTo>
                          <a:pt x="-64989" y="1537434"/>
                          <a:pt x="14065" y="1303332"/>
                          <a:pt x="0" y="1088669"/>
                        </a:cubicBezTo>
                        <a:cubicBezTo>
                          <a:pt x="-14065" y="874006"/>
                          <a:pt x="23561" y="776802"/>
                          <a:pt x="0" y="559046"/>
                        </a:cubicBezTo>
                        <a:cubicBezTo>
                          <a:pt x="-23561" y="341290"/>
                          <a:pt x="20843" y="176450"/>
                          <a:pt x="0" y="0"/>
                        </a:cubicBezTo>
                        <a:close/>
                      </a:path>
                      <a:path w="2080703" h="2942349" stroke="0" extrusionOk="0">
                        <a:moveTo>
                          <a:pt x="0" y="0"/>
                        </a:moveTo>
                        <a:cubicBezTo>
                          <a:pt x="202351" y="-9126"/>
                          <a:pt x="360901" y="45969"/>
                          <a:pt x="478562" y="0"/>
                        </a:cubicBezTo>
                        <a:cubicBezTo>
                          <a:pt x="596223" y="-45969"/>
                          <a:pt x="763593" y="58902"/>
                          <a:pt x="1019544" y="0"/>
                        </a:cubicBezTo>
                        <a:cubicBezTo>
                          <a:pt x="1275495" y="-58902"/>
                          <a:pt x="1358155" y="35188"/>
                          <a:pt x="1518913" y="0"/>
                        </a:cubicBezTo>
                        <a:cubicBezTo>
                          <a:pt x="1679671" y="-35188"/>
                          <a:pt x="1917968" y="56270"/>
                          <a:pt x="2080703" y="0"/>
                        </a:cubicBezTo>
                        <a:cubicBezTo>
                          <a:pt x="2092246" y="150326"/>
                          <a:pt x="2035502" y="363114"/>
                          <a:pt x="2080703" y="617893"/>
                        </a:cubicBezTo>
                        <a:cubicBezTo>
                          <a:pt x="2125904" y="872672"/>
                          <a:pt x="2072386" y="1116429"/>
                          <a:pt x="2080703" y="1265210"/>
                        </a:cubicBezTo>
                        <a:cubicBezTo>
                          <a:pt x="2089020" y="1413991"/>
                          <a:pt x="2029670" y="1682947"/>
                          <a:pt x="2080703" y="1883103"/>
                        </a:cubicBezTo>
                        <a:cubicBezTo>
                          <a:pt x="2131736" y="2083259"/>
                          <a:pt x="2044931" y="2218077"/>
                          <a:pt x="2080703" y="2412726"/>
                        </a:cubicBezTo>
                        <a:cubicBezTo>
                          <a:pt x="2116475" y="2607375"/>
                          <a:pt x="2029783" y="2806067"/>
                          <a:pt x="2080703" y="2942349"/>
                        </a:cubicBezTo>
                        <a:cubicBezTo>
                          <a:pt x="1967166" y="2966313"/>
                          <a:pt x="1737488" y="2904991"/>
                          <a:pt x="1602141" y="2942349"/>
                        </a:cubicBezTo>
                        <a:cubicBezTo>
                          <a:pt x="1466794" y="2979707"/>
                          <a:pt x="1201696" y="2928295"/>
                          <a:pt x="1040352" y="2942349"/>
                        </a:cubicBezTo>
                        <a:cubicBezTo>
                          <a:pt x="879008" y="2956403"/>
                          <a:pt x="774193" y="2912843"/>
                          <a:pt x="540983" y="2942349"/>
                        </a:cubicBezTo>
                        <a:cubicBezTo>
                          <a:pt x="307773" y="2971855"/>
                          <a:pt x="142342" y="2911358"/>
                          <a:pt x="0" y="2942349"/>
                        </a:cubicBezTo>
                        <a:cubicBezTo>
                          <a:pt x="-51151" y="2754935"/>
                          <a:pt x="53154" y="2611025"/>
                          <a:pt x="0" y="2295032"/>
                        </a:cubicBezTo>
                        <a:cubicBezTo>
                          <a:pt x="-53154" y="1979039"/>
                          <a:pt x="23349" y="1986931"/>
                          <a:pt x="0" y="1706562"/>
                        </a:cubicBezTo>
                        <a:cubicBezTo>
                          <a:pt x="-23349" y="1426193"/>
                          <a:pt x="43509" y="1328957"/>
                          <a:pt x="0" y="1206363"/>
                        </a:cubicBezTo>
                        <a:cubicBezTo>
                          <a:pt x="-43509" y="1083769"/>
                          <a:pt x="17764" y="793446"/>
                          <a:pt x="0" y="647317"/>
                        </a:cubicBezTo>
                        <a:cubicBezTo>
                          <a:pt x="-17764" y="501188"/>
                          <a:pt x="31831" y="2423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DCC4E3B-1F5B-4EAB-83C2-21FBB59BE8E0}"/>
              </a:ext>
            </a:extLst>
          </p:cNvPr>
          <p:cNvSpPr/>
          <p:nvPr/>
        </p:nvSpPr>
        <p:spPr>
          <a:xfrm>
            <a:off x="842701" y="3399593"/>
            <a:ext cx="1124297" cy="2027091"/>
          </a:xfrm>
          <a:custGeom>
            <a:avLst/>
            <a:gdLst>
              <a:gd name="connsiteX0" fmla="*/ 0 w 1124297"/>
              <a:gd name="connsiteY0" fmla="*/ 0 h 2027091"/>
              <a:gd name="connsiteX1" fmla="*/ 573391 w 1124297"/>
              <a:gd name="connsiteY1" fmla="*/ 0 h 2027091"/>
              <a:gd name="connsiteX2" fmla="*/ 1124297 w 1124297"/>
              <a:gd name="connsiteY2" fmla="*/ 0 h 2027091"/>
              <a:gd name="connsiteX3" fmla="*/ 1124297 w 1124297"/>
              <a:gd name="connsiteY3" fmla="*/ 527044 h 2027091"/>
              <a:gd name="connsiteX4" fmla="*/ 1124297 w 1124297"/>
              <a:gd name="connsiteY4" fmla="*/ 1013546 h 2027091"/>
              <a:gd name="connsiteX5" fmla="*/ 1124297 w 1124297"/>
              <a:gd name="connsiteY5" fmla="*/ 1500047 h 2027091"/>
              <a:gd name="connsiteX6" fmla="*/ 1124297 w 1124297"/>
              <a:gd name="connsiteY6" fmla="*/ 2027091 h 2027091"/>
              <a:gd name="connsiteX7" fmla="*/ 562149 w 1124297"/>
              <a:gd name="connsiteY7" fmla="*/ 2027091 h 2027091"/>
              <a:gd name="connsiteX8" fmla="*/ 0 w 1124297"/>
              <a:gd name="connsiteY8" fmla="*/ 2027091 h 2027091"/>
              <a:gd name="connsiteX9" fmla="*/ 0 w 1124297"/>
              <a:gd name="connsiteY9" fmla="*/ 1560860 h 2027091"/>
              <a:gd name="connsiteX10" fmla="*/ 0 w 1124297"/>
              <a:gd name="connsiteY10" fmla="*/ 1013546 h 2027091"/>
              <a:gd name="connsiteX11" fmla="*/ 0 w 1124297"/>
              <a:gd name="connsiteY11" fmla="*/ 527044 h 2027091"/>
              <a:gd name="connsiteX12" fmla="*/ 0 w 1124297"/>
              <a:gd name="connsiteY12" fmla="*/ 0 h 202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4297" h="2027091" fill="none" extrusionOk="0">
                <a:moveTo>
                  <a:pt x="0" y="0"/>
                </a:moveTo>
                <a:cubicBezTo>
                  <a:pt x="148736" y="-7111"/>
                  <a:pt x="386186" y="61507"/>
                  <a:pt x="573391" y="0"/>
                </a:cubicBezTo>
                <a:cubicBezTo>
                  <a:pt x="760596" y="-61507"/>
                  <a:pt x="1010431" y="2723"/>
                  <a:pt x="1124297" y="0"/>
                </a:cubicBezTo>
                <a:cubicBezTo>
                  <a:pt x="1145835" y="223023"/>
                  <a:pt x="1084646" y="360334"/>
                  <a:pt x="1124297" y="527044"/>
                </a:cubicBezTo>
                <a:cubicBezTo>
                  <a:pt x="1163948" y="693754"/>
                  <a:pt x="1066847" y="863672"/>
                  <a:pt x="1124297" y="1013546"/>
                </a:cubicBezTo>
                <a:cubicBezTo>
                  <a:pt x="1181747" y="1163420"/>
                  <a:pt x="1082624" y="1347322"/>
                  <a:pt x="1124297" y="1500047"/>
                </a:cubicBezTo>
                <a:cubicBezTo>
                  <a:pt x="1165970" y="1652772"/>
                  <a:pt x="1099021" y="1919528"/>
                  <a:pt x="1124297" y="2027091"/>
                </a:cubicBezTo>
                <a:cubicBezTo>
                  <a:pt x="850979" y="2089513"/>
                  <a:pt x="759419" y="2011506"/>
                  <a:pt x="562149" y="2027091"/>
                </a:cubicBezTo>
                <a:cubicBezTo>
                  <a:pt x="364879" y="2042676"/>
                  <a:pt x="235916" y="2023262"/>
                  <a:pt x="0" y="2027091"/>
                </a:cubicBezTo>
                <a:cubicBezTo>
                  <a:pt x="-26902" y="1854386"/>
                  <a:pt x="48510" y="1747508"/>
                  <a:pt x="0" y="1560860"/>
                </a:cubicBezTo>
                <a:cubicBezTo>
                  <a:pt x="-48510" y="1374212"/>
                  <a:pt x="54154" y="1286106"/>
                  <a:pt x="0" y="1013546"/>
                </a:cubicBezTo>
                <a:cubicBezTo>
                  <a:pt x="-54154" y="740986"/>
                  <a:pt x="5630" y="758130"/>
                  <a:pt x="0" y="527044"/>
                </a:cubicBezTo>
                <a:cubicBezTo>
                  <a:pt x="-5630" y="295958"/>
                  <a:pt x="34045" y="152762"/>
                  <a:pt x="0" y="0"/>
                </a:cubicBezTo>
                <a:close/>
              </a:path>
              <a:path w="1124297" h="2027091" stroke="0" extrusionOk="0">
                <a:moveTo>
                  <a:pt x="0" y="0"/>
                </a:moveTo>
                <a:cubicBezTo>
                  <a:pt x="203414" y="-23183"/>
                  <a:pt x="410339" y="6320"/>
                  <a:pt x="539663" y="0"/>
                </a:cubicBezTo>
                <a:cubicBezTo>
                  <a:pt x="668987" y="-6320"/>
                  <a:pt x="921949" y="1850"/>
                  <a:pt x="1124297" y="0"/>
                </a:cubicBezTo>
                <a:cubicBezTo>
                  <a:pt x="1149967" y="185469"/>
                  <a:pt x="1069950" y="340280"/>
                  <a:pt x="1124297" y="486502"/>
                </a:cubicBezTo>
                <a:cubicBezTo>
                  <a:pt x="1178644" y="632724"/>
                  <a:pt x="1069454" y="797485"/>
                  <a:pt x="1124297" y="1013546"/>
                </a:cubicBezTo>
                <a:cubicBezTo>
                  <a:pt x="1179140" y="1229607"/>
                  <a:pt x="1067253" y="1404811"/>
                  <a:pt x="1124297" y="1560860"/>
                </a:cubicBezTo>
                <a:cubicBezTo>
                  <a:pt x="1181341" y="1716909"/>
                  <a:pt x="1095546" y="1874320"/>
                  <a:pt x="1124297" y="2027091"/>
                </a:cubicBezTo>
                <a:cubicBezTo>
                  <a:pt x="911147" y="2084698"/>
                  <a:pt x="684462" y="2010924"/>
                  <a:pt x="550906" y="2027091"/>
                </a:cubicBezTo>
                <a:cubicBezTo>
                  <a:pt x="417350" y="2043258"/>
                  <a:pt x="116113" y="2013754"/>
                  <a:pt x="0" y="2027091"/>
                </a:cubicBezTo>
                <a:cubicBezTo>
                  <a:pt x="-19451" y="1851351"/>
                  <a:pt x="18428" y="1792826"/>
                  <a:pt x="0" y="1581131"/>
                </a:cubicBezTo>
                <a:cubicBezTo>
                  <a:pt x="-18428" y="1369436"/>
                  <a:pt x="29044" y="1203313"/>
                  <a:pt x="0" y="1054087"/>
                </a:cubicBezTo>
                <a:cubicBezTo>
                  <a:pt x="-29044" y="904861"/>
                  <a:pt x="48522" y="733200"/>
                  <a:pt x="0" y="587856"/>
                </a:cubicBezTo>
                <a:cubicBezTo>
                  <a:pt x="-48522" y="442512"/>
                  <a:pt x="66659" y="136160"/>
                  <a:pt x="0" y="0"/>
                </a:cubicBezTo>
                <a:close/>
              </a:path>
            </a:pathLst>
          </a:custGeom>
          <a:solidFill>
            <a:srgbClr val="2E7445"/>
          </a:solidFill>
          <a:ln w="28575">
            <a:noFill/>
            <a:prstDash val="sysDot"/>
            <a:extLst>
              <a:ext uri="{C807C97D-BFC1-408E-A445-0C87EB9F89A2}">
                <ask:lineSketchStyleProps xmlns:ask="http://schemas.microsoft.com/office/drawing/2018/sketchyshapes" sd="10728386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A56CE349-9059-4C97-B6E3-3794D9723472}"/>
              </a:ext>
            </a:extLst>
          </p:cNvPr>
          <p:cNvSpPr txBox="1"/>
          <p:nvPr/>
        </p:nvSpPr>
        <p:spPr>
          <a:xfrm>
            <a:off x="1070098" y="4952564"/>
            <a:ext cx="799380" cy="31415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변인</a:t>
            </a:r>
            <a:endParaRPr 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Object 35">
            <a:extLst>
              <a:ext uri="{FF2B5EF4-FFF2-40B4-BE49-F238E27FC236}">
                <a16:creationId xmlns:a16="http://schemas.microsoft.com/office/drawing/2014/main" id="{D10B0BBF-0EE3-469D-86B5-A2ABC5033303}"/>
              </a:ext>
            </a:extLst>
          </p:cNvPr>
          <p:cNvSpPr txBox="1"/>
          <p:nvPr/>
        </p:nvSpPr>
        <p:spPr>
          <a:xfrm>
            <a:off x="857224" y="2996425"/>
            <a:ext cx="1350549" cy="31415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요인</a:t>
            </a:r>
            <a:endParaRPr 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F5B7BC0-8F5E-4405-A8F5-5282B6FC6066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bject 15">
            <a:extLst>
              <a:ext uri="{FF2B5EF4-FFF2-40B4-BE49-F238E27FC236}">
                <a16:creationId xmlns:a16="http://schemas.microsoft.com/office/drawing/2014/main" id="{A285E177-16A5-4ED9-B17E-DE6868AF7FED}"/>
              </a:ext>
            </a:extLst>
          </p:cNvPr>
          <p:cNvSpPr txBox="1"/>
          <p:nvPr/>
        </p:nvSpPr>
        <p:spPr>
          <a:xfrm>
            <a:off x="559714" y="814747"/>
            <a:ext cx="5027426" cy="291287"/>
          </a:xfrm>
          <a:prstGeom prst="rect">
            <a:avLst/>
          </a:prstGeom>
          <a:noFill/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맞춤형 광고 제작 예시</a:t>
            </a:r>
            <a:r>
              <a:rPr lang="en-US" altLang="ko-KR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공익 광고</a:t>
            </a:r>
            <a:endParaRPr lang="en-US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589A922E-D8DA-444E-9C71-E09071301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912" y="295970"/>
            <a:ext cx="3897374" cy="622861"/>
          </a:xfrm>
          <a:noFill/>
        </p:spPr>
        <p:txBody>
          <a:bodyPr>
            <a:normAutofit fontScale="90000"/>
          </a:bodyPr>
          <a:lstStyle/>
          <a:p>
            <a:pPr algn="r">
              <a:lnSpc>
                <a:spcPct val="10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Stage2.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날씨별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맞춤형 광고 제작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8A5F56-9DBA-440F-91DE-0F2173AF585C}"/>
              </a:ext>
            </a:extLst>
          </p:cNvPr>
          <p:cNvSpPr/>
          <p:nvPr/>
        </p:nvSpPr>
        <p:spPr>
          <a:xfrm>
            <a:off x="3499631" y="1357655"/>
            <a:ext cx="2018426" cy="455406"/>
          </a:xfrm>
          <a:prstGeom prst="rect">
            <a:avLst/>
          </a:prstGeom>
          <a:solidFill>
            <a:srgbClr val="D0D8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 오는 날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C2C993-C772-4D78-B47A-585B012DF88A}"/>
              </a:ext>
            </a:extLst>
          </p:cNvPr>
          <p:cNvSpPr/>
          <p:nvPr/>
        </p:nvSpPr>
        <p:spPr>
          <a:xfrm>
            <a:off x="6397105" y="1357655"/>
            <a:ext cx="2018426" cy="455406"/>
          </a:xfrm>
          <a:prstGeom prst="rect">
            <a:avLst/>
          </a:prstGeom>
          <a:solidFill>
            <a:srgbClr val="D0D8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흐린 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1F2AF1-7274-49E2-AAD7-66AF13B694C1}"/>
              </a:ext>
            </a:extLst>
          </p:cNvPr>
          <p:cNvSpPr/>
          <p:nvPr/>
        </p:nvSpPr>
        <p:spPr>
          <a:xfrm>
            <a:off x="9383394" y="1367487"/>
            <a:ext cx="2018426" cy="455406"/>
          </a:xfrm>
          <a:prstGeom prst="rect">
            <a:avLst/>
          </a:prstGeom>
          <a:solidFill>
            <a:srgbClr val="D0D8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 오는 날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949A41-B959-4C0F-9A3B-32BF9A57C38D}"/>
              </a:ext>
            </a:extLst>
          </p:cNvPr>
          <p:cNvSpPr/>
          <p:nvPr/>
        </p:nvSpPr>
        <p:spPr>
          <a:xfrm>
            <a:off x="3499631" y="1802359"/>
            <a:ext cx="2018426" cy="455406"/>
          </a:xfrm>
          <a:prstGeom prst="rect">
            <a:avLst/>
          </a:prstGeom>
          <a:solidFill>
            <a:srgbClr val="D0D8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20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여성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B626C0-2CE5-4E2C-8361-CA918A4192D5}"/>
              </a:ext>
            </a:extLst>
          </p:cNvPr>
          <p:cNvSpPr/>
          <p:nvPr/>
        </p:nvSpPr>
        <p:spPr>
          <a:xfrm>
            <a:off x="6397432" y="1792527"/>
            <a:ext cx="2018426" cy="455406"/>
          </a:xfrm>
          <a:prstGeom prst="rect">
            <a:avLst/>
          </a:prstGeom>
          <a:solidFill>
            <a:srgbClr val="D0D8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</a:t>
            </a:r>
            <a:r>
              <a:rPr lang="ko-KR" altLang="en-US" sz="20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남성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A5F9890-4935-4585-AFB8-CC574AEFD438}"/>
              </a:ext>
            </a:extLst>
          </p:cNvPr>
          <p:cNvSpPr/>
          <p:nvPr/>
        </p:nvSpPr>
        <p:spPr>
          <a:xfrm>
            <a:off x="9383394" y="1804176"/>
            <a:ext cx="2018426" cy="455406"/>
          </a:xfrm>
          <a:prstGeom prst="rect">
            <a:avLst/>
          </a:prstGeom>
          <a:solidFill>
            <a:srgbClr val="D0D8D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20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여성</a:t>
            </a:r>
          </a:p>
        </p:txBody>
      </p:sp>
      <p:sp>
        <p:nvSpPr>
          <p:cNvPr id="57" name="오른쪽 중괄호 56">
            <a:extLst>
              <a:ext uri="{FF2B5EF4-FFF2-40B4-BE49-F238E27FC236}">
                <a16:creationId xmlns:a16="http://schemas.microsoft.com/office/drawing/2014/main" id="{18DC46D4-F76D-4E0A-98ED-BD61763505C0}"/>
              </a:ext>
            </a:extLst>
          </p:cNvPr>
          <p:cNvSpPr/>
          <p:nvPr/>
        </p:nvSpPr>
        <p:spPr>
          <a:xfrm>
            <a:off x="2521202" y="1641380"/>
            <a:ext cx="566274" cy="4657880"/>
          </a:xfrm>
          <a:prstGeom prst="rightBrace">
            <a:avLst>
              <a:gd name="adj1" fmla="val 132007"/>
              <a:gd name="adj2" fmla="val 46728"/>
            </a:avLst>
          </a:prstGeom>
          <a:ln w="28575">
            <a:solidFill>
              <a:srgbClr val="0C0C0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E744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C2C4E-2614-4DD3-A95E-ED3F9D205683}"/>
              </a:ext>
            </a:extLst>
          </p:cNvPr>
          <p:cNvSpPr txBox="1"/>
          <p:nvPr/>
        </p:nvSpPr>
        <p:spPr>
          <a:xfrm>
            <a:off x="3453475" y="3279619"/>
            <a:ext cx="2247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와인 예측 판매량</a:t>
            </a:r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2C889-6A0C-4AFE-BDD6-30DB15E30144}"/>
              </a:ext>
            </a:extLst>
          </p:cNvPr>
          <p:cNvSpPr txBox="1"/>
          <p:nvPr/>
        </p:nvSpPr>
        <p:spPr>
          <a:xfrm>
            <a:off x="6385654" y="3279129"/>
            <a:ext cx="224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소주 예측 판매량</a:t>
            </a:r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↑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D62869-34D2-4D2C-99E8-7D5A4C0A287F}"/>
              </a:ext>
            </a:extLst>
          </p:cNvPr>
          <p:cNvSpPr txBox="1"/>
          <p:nvPr/>
        </p:nvSpPr>
        <p:spPr>
          <a:xfrm>
            <a:off x="9234592" y="3282606"/>
            <a:ext cx="3457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막걸리 예측 판매량</a:t>
            </a:r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↑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3B1ECF-7414-4F2A-9077-AF935F3F6C8A}"/>
              </a:ext>
            </a:extLst>
          </p:cNvPr>
          <p:cNvSpPr txBox="1"/>
          <p:nvPr/>
        </p:nvSpPr>
        <p:spPr>
          <a:xfrm>
            <a:off x="863600" y="327968"/>
            <a:ext cx="5232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2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97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30" grpId="0" animBg="1"/>
      <p:bldP spid="23" grpId="0" animBg="1"/>
      <p:bldP spid="48" grpId="0" animBg="1"/>
      <p:bldP spid="49" grpId="0" animBg="1"/>
      <p:bldP spid="50" grpId="0" animBg="1"/>
      <p:bldP spid="51" grpId="0" animBg="1"/>
      <p:bldP spid="29" grpId="0" animBg="1"/>
      <p:bldP spid="39" grpId="0" animBg="1"/>
      <p:bldP spid="40" grpId="0" animBg="1"/>
      <p:bldP spid="43" grpId="0"/>
      <p:bldP spid="55" grpId="0"/>
      <p:bldP spid="28" grpId="0" animBg="1"/>
      <p:bldP spid="31" grpId="0" animBg="1"/>
      <p:bldP spid="32" grpId="0" animBg="1"/>
      <p:bldP spid="36" grpId="0" animBg="1"/>
      <p:bldP spid="38" grpId="0" animBg="1"/>
      <p:bldP spid="52" grpId="0" animBg="1"/>
      <p:bldP spid="57" grpId="0" animBg="1"/>
      <p:bldP spid="5" grpId="0"/>
      <p:bldP spid="34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940D78-F76C-45ED-AA7A-748489A0B167}"/>
              </a:ext>
            </a:extLst>
          </p:cNvPr>
          <p:cNvSpPr txBox="1"/>
          <p:nvPr/>
        </p:nvSpPr>
        <p:spPr>
          <a:xfrm>
            <a:off x="322263" y="5951234"/>
            <a:ext cx="706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Stage2</a:t>
            </a:r>
            <a:r>
              <a: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제작된 광고안들에 예산을 차등 투자하여 게시  </a:t>
            </a:r>
            <a:endParaRPr lang="en-US" altLang="ko-KR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rgbClr val="BB99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▶ </a:t>
            </a:r>
            <a:r>
              <a:rPr lang="ko-KR" altLang="en-US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 효과 극대화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2B51C-6B51-471F-89E6-9AE9902B6E2B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3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DCDE47-2742-4707-A307-AFA1A3B663DC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15">
            <a:extLst>
              <a:ext uri="{FF2B5EF4-FFF2-40B4-BE49-F238E27FC236}">
                <a16:creationId xmlns:a16="http://schemas.microsoft.com/office/drawing/2014/main" id="{AD40581F-ABBA-4C81-B91A-35037C1D8560}"/>
              </a:ext>
            </a:extLst>
          </p:cNvPr>
          <p:cNvSpPr txBox="1"/>
          <p:nvPr/>
        </p:nvSpPr>
        <p:spPr>
          <a:xfrm>
            <a:off x="735936" y="1277779"/>
            <a:ext cx="2754201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ctr"/>
            <a:r>
              <a:rPr lang="en-US" altLang="ko-KR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Stage3 START</a:t>
            </a:r>
            <a:endParaRPr lang="en-US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03F538CC-3717-4712-A514-68E2DA74AAA5}"/>
              </a:ext>
            </a:extLst>
          </p:cNvPr>
          <p:cNvSpPr/>
          <p:nvPr/>
        </p:nvSpPr>
        <p:spPr>
          <a:xfrm>
            <a:off x="735935" y="1688611"/>
            <a:ext cx="2754201" cy="898841"/>
          </a:xfrm>
          <a:prstGeom prst="flowChartDecision">
            <a:avLst/>
          </a:prstGeom>
          <a:solidFill>
            <a:srgbClr val="092729"/>
          </a:solidFill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광고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F0FA4D-0573-4D8C-BBDF-6AADFBE9F1A0}"/>
              </a:ext>
            </a:extLst>
          </p:cNvPr>
          <p:cNvSpPr/>
          <p:nvPr/>
        </p:nvSpPr>
        <p:spPr>
          <a:xfrm>
            <a:off x="4417035" y="2212078"/>
            <a:ext cx="1839312" cy="572259"/>
          </a:xfrm>
          <a:prstGeom prst="rect">
            <a:avLst/>
          </a:prstGeom>
          <a:solidFill>
            <a:srgbClr val="092729"/>
          </a:solidFill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설정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언급량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활용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B8A28-4682-4313-B4B4-196002E747F0}"/>
              </a:ext>
            </a:extLst>
          </p:cNvPr>
          <p:cNvSpPr/>
          <p:nvPr/>
        </p:nvSpPr>
        <p:spPr>
          <a:xfrm>
            <a:off x="4417035" y="1322195"/>
            <a:ext cx="1839312" cy="518807"/>
          </a:xfrm>
          <a:prstGeom prst="rect">
            <a:avLst/>
          </a:prstGeom>
          <a:solidFill>
            <a:srgbClr val="092729"/>
          </a:solidFill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게시 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예산안 결정</a:t>
            </a: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8C9525DA-F56B-4DBC-BF29-AD756B81EF99}"/>
              </a:ext>
            </a:extLst>
          </p:cNvPr>
          <p:cNvSpPr/>
          <p:nvPr/>
        </p:nvSpPr>
        <p:spPr>
          <a:xfrm>
            <a:off x="8622011" y="1106465"/>
            <a:ext cx="2754201" cy="960475"/>
          </a:xfrm>
          <a:prstGeom prst="flowChartDecision">
            <a:avLst/>
          </a:prstGeom>
          <a:solidFill>
            <a:srgbClr val="092729"/>
          </a:solidFill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 예산 </a:t>
            </a: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분배 시작</a:t>
            </a: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FF6A4C-10A6-4AF2-8668-ABB2EA03BF79}"/>
              </a:ext>
            </a:extLst>
          </p:cNvPr>
          <p:cNvSpPr/>
          <p:nvPr/>
        </p:nvSpPr>
        <p:spPr>
          <a:xfrm>
            <a:off x="6869982" y="3010657"/>
            <a:ext cx="1549389" cy="697210"/>
          </a:xfrm>
          <a:prstGeom prst="rect">
            <a:avLst/>
          </a:prstGeom>
          <a:noFill/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물품 </a:t>
            </a:r>
            <a:endParaRPr lang="en-US" altLang="ko-KR" sz="1600" dirty="0">
              <a:solidFill>
                <a:srgbClr val="09272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판매량 사용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F324B2-3F77-4CE4-933B-31B67E9CDBA4}"/>
              </a:ext>
            </a:extLst>
          </p:cNvPr>
          <p:cNvSpPr/>
          <p:nvPr/>
        </p:nvSpPr>
        <p:spPr>
          <a:xfrm>
            <a:off x="8622011" y="3011141"/>
            <a:ext cx="1396125" cy="696727"/>
          </a:xfrm>
          <a:prstGeom prst="rect">
            <a:avLst/>
          </a:prstGeom>
          <a:noFill/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 키워드</a:t>
            </a:r>
            <a:endParaRPr lang="en-US" altLang="ko-KR" sz="1600" dirty="0">
              <a:solidFill>
                <a:srgbClr val="09272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언급량</a:t>
            </a:r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</a:t>
            </a:r>
            <a:endParaRPr lang="en-US" altLang="ko-KR" sz="1600" dirty="0">
              <a:solidFill>
                <a:srgbClr val="09272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9E86DC-6F72-47B5-8B9C-4DFDFA8DF070}"/>
              </a:ext>
            </a:extLst>
          </p:cNvPr>
          <p:cNvSpPr/>
          <p:nvPr/>
        </p:nvSpPr>
        <p:spPr>
          <a:xfrm>
            <a:off x="10220776" y="3011139"/>
            <a:ext cx="1396125" cy="696727"/>
          </a:xfrm>
          <a:prstGeom prst="rect">
            <a:avLst/>
          </a:prstGeom>
          <a:noFill/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매체의</a:t>
            </a:r>
            <a:endParaRPr lang="en-US" altLang="ko-KR" sz="1600" dirty="0">
              <a:solidFill>
                <a:srgbClr val="09272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노출량</a:t>
            </a:r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0A9E68-2525-448A-BEA8-255783A8C8A1}"/>
              </a:ext>
            </a:extLst>
          </p:cNvPr>
          <p:cNvSpPr/>
          <p:nvPr/>
        </p:nvSpPr>
        <p:spPr>
          <a:xfrm>
            <a:off x="8862700" y="4228570"/>
            <a:ext cx="2754201" cy="618985"/>
          </a:xfrm>
          <a:prstGeom prst="rect">
            <a:avLst/>
          </a:prstGeom>
          <a:solidFill>
            <a:srgbClr val="092729"/>
          </a:solidFill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매체별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 제약 도출</a:t>
            </a:r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F34765D4-AC57-483E-8545-D4089D770AFD}"/>
              </a:ext>
            </a:extLst>
          </p:cNvPr>
          <p:cNvSpPr/>
          <p:nvPr/>
        </p:nvSpPr>
        <p:spPr>
          <a:xfrm>
            <a:off x="8862699" y="5251125"/>
            <a:ext cx="2754201" cy="934115"/>
          </a:xfrm>
          <a:prstGeom prst="flowChartDecision">
            <a:avLst/>
          </a:prstGeom>
          <a:solidFill>
            <a:srgbClr val="092729"/>
          </a:solidFill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효용 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도출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8122F0-0C54-4586-B4D1-4B07CF23B2B5}"/>
              </a:ext>
            </a:extLst>
          </p:cNvPr>
          <p:cNvSpPr/>
          <p:nvPr/>
        </p:nvSpPr>
        <p:spPr>
          <a:xfrm>
            <a:off x="6762777" y="4647871"/>
            <a:ext cx="1742505" cy="554848"/>
          </a:xfrm>
          <a:prstGeom prst="rect">
            <a:avLst/>
          </a:prstGeom>
          <a:noFill/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판매 수익 </a:t>
            </a:r>
            <a:endParaRPr lang="en-US" altLang="ko-KR" sz="1600" dirty="0">
              <a:solidFill>
                <a:srgbClr val="09272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ROAS </a:t>
            </a:r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DB9E28-48E1-4683-B9F0-DF14DE83C320}"/>
              </a:ext>
            </a:extLst>
          </p:cNvPr>
          <p:cNvSpPr/>
          <p:nvPr/>
        </p:nvSpPr>
        <p:spPr>
          <a:xfrm>
            <a:off x="6762777" y="5418699"/>
            <a:ext cx="1742506" cy="572259"/>
          </a:xfrm>
          <a:prstGeom prst="rect">
            <a:avLst/>
          </a:prstGeom>
          <a:noFill/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공익적 창출 가치 </a:t>
            </a:r>
            <a:endParaRPr lang="en-US" altLang="ko-KR" sz="1600" dirty="0">
              <a:solidFill>
                <a:srgbClr val="09272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ROAS </a:t>
            </a:r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EDF28E-4489-4EDF-A96A-A69205D3F7BC}"/>
              </a:ext>
            </a:extLst>
          </p:cNvPr>
          <p:cNvSpPr/>
          <p:nvPr/>
        </p:nvSpPr>
        <p:spPr>
          <a:xfrm>
            <a:off x="4309685" y="3253097"/>
            <a:ext cx="2061106" cy="898840"/>
          </a:xfrm>
          <a:prstGeom prst="rect">
            <a:avLst/>
          </a:prstGeom>
          <a:solidFill>
            <a:srgbClr val="092729"/>
          </a:solidFill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매체별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게시 예산 결정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9FC2E8-38D6-4DC4-BD82-D708610C9B1B}"/>
              </a:ext>
            </a:extLst>
          </p:cNvPr>
          <p:cNvSpPr/>
          <p:nvPr/>
        </p:nvSpPr>
        <p:spPr>
          <a:xfrm>
            <a:off x="3578579" y="2291841"/>
            <a:ext cx="720984" cy="5722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YES</a:t>
            </a:r>
            <a:endParaRPr lang="ko-KR" altLang="en-US" sz="2000" dirty="0">
              <a:solidFill>
                <a:srgbClr val="0066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A9FDAA-5677-4720-998F-EFA06AE8FBE3}"/>
              </a:ext>
            </a:extLst>
          </p:cNvPr>
          <p:cNvSpPr/>
          <p:nvPr/>
        </p:nvSpPr>
        <p:spPr>
          <a:xfrm>
            <a:off x="3593093" y="1284305"/>
            <a:ext cx="720984" cy="5722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</a:t>
            </a:r>
            <a:endParaRPr lang="ko-KR" altLang="en-US" sz="2000" dirty="0">
              <a:solidFill>
                <a:srgbClr val="0066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16D9084-F8CA-4168-802A-EBC4E436D0A4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256347" y="1581599"/>
            <a:ext cx="2365664" cy="5104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3204A26-60FB-4493-9005-A581E6745993}"/>
              </a:ext>
            </a:extLst>
          </p:cNvPr>
          <p:cNvCxnSpPr>
            <a:cxnSpLocks/>
            <a:stCxn id="6" idx="0"/>
            <a:endCxn id="17" idx="2"/>
          </p:cNvCxnSpPr>
          <p:nvPr/>
        </p:nvCxnSpPr>
        <p:spPr>
          <a:xfrm flipV="1">
            <a:off x="5336691" y="1841002"/>
            <a:ext cx="0" cy="371076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11B1B2D-2BEE-472D-898E-39DB0B16BD6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7644677" y="2066940"/>
            <a:ext cx="2354435" cy="943717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6151CD9-DBDF-4A67-8DAD-6D127915C71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9320074" y="2066940"/>
            <a:ext cx="679038" cy="944201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B2A9B70-E239-44F7-B4A4-9EEB29FADE21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9999112" y="2066940"/>
            <a:ext cx="919727" cy="944199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A2B56BF-10DB-445E-ACC2-C5B67E90DE2A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>
            <a:off x="7644677" y="3707867"/>
            <a:ext cx="2595124" cy="520703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8495FC8-C54D-49A5-92F2-D31AAD8A8679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9320074" y="3707868"/>
            <a:ext cx="919727" cy="520702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95ED7A-8E47-4D9C-B00A-1BC65865EE5E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0239801" y="3707866"/>
            <a:ext cx="679038" cy="520704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122BD9B-9A72-4ABF-9868-E50DDE426F6A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10239800" y="4847555"/>
            <a:ext cx="1" cy="403570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464B613-5D26-4820-8EC7-92715A692A59}"/>
              </a:ext>
            </a:extLst>
          </p:cNvPr>
          <p:cNvCxnSpPr>
            <a:cxnSpLocks/>
            <a:stCxn id="27" idx="1"/>
            <a:endCxn id="48" idx="3"/>
          </p:cNvCxnSpPr>
          <p:nvPr/>
        </p:nvCxnSpPr>
        <p:spPr>
          <a:xfrm flipH="1">
            <a:off x="3890360" y="3702517"/>
            <a:ext cx="419325" cy="5349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109B3AD-0046-4FCC-9469-9D4F858EF0B3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 flipV="1">
            <a:off x="3490136" y="1581599"/>
            <a:ext cx="926899" cy="556433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0F12845-558A-4C76-B70C-8ECC6D306D8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490136" y="2138032"/>
            <a:ext cx="926899" cy="360176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151F9E9-38BF-4835-87A3-078D64A51FEC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505282" y="4925295"/>
            <a:ext cx="357417" cy="792888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EBB5941-62F4-4C01-97FB-F35CA1030C30}"/>
              </a:ext>
            </a:extLst>
          </p:cNvPr>
          <p:cNvCxnSpPr>
            <a:cxnSpLocks/>
            <a:stCxn id="24" idx="1"/>
            <a:endCxn id="26" idx="3"/>
          </p:cNvCxnSpPr>
          <p:nvPr/>
        </p:nvCxnSpPr>
        <p:spPr>
          <a:xfrm flipH="1" flipV="1">
            <a:off x="8505283" y="5704829"/>
            <a:ext cx="357416" cy="13354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B411F00-B3AE-4ACE-8E5F-9C3EDC5FD50C}"/>
              </a:ext>
            </a:extLst>
          </p:cNvPr>
          <p:cNvCxnSpPr>
            <a:cxnSpLocks/>
            <a:stCxn id="25" idx="1"/>
            <a:endCxn id="27" idx="3"/>
          </p:cNvCxnSpPr>
          <p:nvPr/>
        </p:nvCxnSpPr>
        <p:spPr>
          <a:xfrm flipH="1" flipV="1">
            <a:off x="6370791" y="3702517"/>
            <a:ext cx="391986" cy="1222778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F48C574-12E4-4D17-98B8-EA36971007C3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 flipV="1">
            <a:off x="6370791" y="3702517"/>
            <a:ext cx="391986" cy="2002312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0EDA4EB2-AED8-429C-B87D-97A9A446BD95}"/>
              </a:ext>
            </a:extLst>
          </p:cNvPr>
          <p:cNvCxnSpPr>
            <a:cxnSpLocks/>
            <a:stCxn id="48" idx="2"/>
            <a:endCxn id="56" idx="0"/>
          </p:cNvCxnSpPr>
          <p:nvPr/>
        </p:nvCxnSpPr>
        <p:spPr>
          <a:xfrm flipH="1">
            <a:off x="1420282" y="4326359"/>
            <a:ext cx="1092978" cy="430367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A21BB7C-A1EC-4A2A-AA08-2635E820EA42}"/>
              </a:ext>
            </a:extLst>
          </p:cNvPr>
          <p:cNvSpPr/>
          <p:nvPr/>
        </p:nvSpPr>
        <p:spPr>
          <a:xfrm>
            <a:off x="6622062" y="2644581"/>
            <a:ext cx="1921843" cy="3808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광고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206B41E-84FD-4930-8938-BCE75A5BDEFD}"/>
              </a:ext>
            </a:extLst>
          </p:cNvPr>
          <p:cNvSpPr/>
          <p:nvPr/>
        </p:nvSpPr>
        <p:spPr>
          <a:xfrm>
            <a:off x="9048923" y="2610082"/>
            <a:ext cx="1582816" cy="3618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키워드 사용 </a:t>
            </a:r>
            <a:r>
              <a:rPr lang="ko-KR" altLang="en-US" sz="1400" b="1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非상품</a:t>
            </a:r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광고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0100E9A-FD4F-4D5A-8C2A-FB6FF695FF9E}"/>
              </a:ext>
            </a:extLst>
          </p:cNvPr>
          <p:cNvSpPr/>
          <p:nvPr/>
        </p:nvSpPr>
        <p:spPr>
          <a:xfrm>
            <a:off x="10311207" y="2370800"/>
            <a:ext cx="1733597" cy="3618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키워드 미사용 </a:t>
            </a:r>
            <a:r>
              <a:rPr lang="ko-KR" altLang="en-US" sz="1400" b="1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非상품</a:t>
            </a:r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광고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611B030-F36B-4A9B-81E7-0E4F49846181}"/>
              </a:ext>
            </a:extLst>
          </p:cNvPr>
          <p:cNvSpPr/>
          <p:nvPr/>
        </p:nvSpPr>
        <p:spPr>
          <a:xfrm>
            <a:off x="8435637" y="5110520"/>
            <a:ext cx="1011891" cy="27009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사기업</a:t>
            </a:r>
            <a:endParaRPr lang="en-US" altLang="ko-KR" sz="1400" dirty="0">
              <a:solidFill>
                <a:srgbClr val="0066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광고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B6902B1-66BF-4C6D-AC7B-344CEFD635CA}"/>
              </a:ext>
            </a:extLst>
          </p:cNvPr>
          <p:cNvSpPr/>
          <p:nvPr/>
        </p:nvSpPr>
        <p:spPr>
          <a:xfrm>
            <a:off x="8290384" y="5925403"/>
            <a:ext cx="1282278" cy="23576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공익</a:t>
            </a:r>
            <a:r>
              <a:rPr lang="en-US" altLang="ko-KR" sz="1400" b="1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b="1" dirty="0">
              <a:solidFill>
                <a:srgbClr val="0066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공공기관 </a:t>
            </a:r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AE64286-E5A2-4758-8252-8D5A44EA0B29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>
            <a:off x="2513260" y="4326359"/>
            <a:ext cx="1040850" cy="435556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순서도: 판단 47">
            <a:extLst>
              <a:ext uri="{FF2B5EF4-FFF2-40B4-BE49-F238E27FC236}">
                <a16:creationId xmlns:a16="http://schemas.microsoft.com/office/drawing/2014/main" id="{5805BC86-F0E1-4CD2-BCF0-F29ABE97C81E}"/>
              </a:ext>
            </a:extLst>
          </p:cNvPr>
          <p:cNvSpPr/>
          <p:nvPr/>
        </p:nvSpPr>
        <p:spPr>
          <a:xfrm>
            <a:off x="1136159" y="3089372"/>
            <a:ext cx="2754201" cy="1236987"/>
          </a:xfrm>
          <a:prstGeom prst="flowChartDecision">
            <a:avLst/>
          </a:prstGeom>
          <a:solidFill>
            <a:srgbClr val="092729"/>
          </a:solidFill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매체에 따른 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게시 예산 분배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3E8520-2D4F-437A-9832-091E0701DC2A}"/>
              </a:ext>
            </a:extLst>
          </p:cNvPr>
          <p:cNvSpPr/>
          <p:nvPr/>
        </p:nvSpPr>
        <p:spPr>
          <a:xfrm>
            <a:off x="377922" y="4756726"/>
            <a:ext cx="2084720" cy="800274"/>
          </a:xfrm>
          <a:prstGeom prst="rect">
            <a:avLst/>
          </a:prstGeom>
          <a:noFill/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 매체의 </a:t>
            </a:r>
            <a:r>
              <a:rPr lang="ko-KR" altLang="en-US" sz="1600" dirty="0" err="1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노출량</a:t>
            </a:r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dirty="0" err="1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집단별</a:t>
            </a:r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예측 판매량 사용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9093872-EF82-4256-951B-A3F3B019111A}"/>
              </a:ext>
            </a:extLst>
          </p:cNvPr>
          <p:cNvSpPr/>
          <p:nvPr/>
        </p:nvSpPr>
        <p:spPr>
          <a:xfrm>
            <a:off x="2524654" y="4761915"/>
            <a:ext cx="2058912" cy="790276"/>
          </a:xfrm>
          <a:prstGeom prst="rect">
            <a:avLst/>
          </a:prstGeom>
          <a:noFill/>
          <a:ln w="1905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 </a:t>
            </a:r>
            <a:r>
              <a:rPr lang="en-US" altLang="ko-KR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집단별</a:t>
            </a:r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solidFill>
                <a:srgbClr val="09272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매체의 </a:t>
            </a:r>
            <a:r>
              <a:rPr lang="ko-KR" altLang="en-US" sz="1600" dirty="0" err="1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노출량</a:t>
            </a:r>
            <a:r>
              <a:rPr lang="ko-KR" altLang="en-US" sz="1600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 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0494C5F-80CA-47D7-972E-1BB39C9D3FDC}"/>
              </a:ext>
            </a:extLst>
          </p:cNvPr>
          <p:cNvSpPr/>
          <p:nvPr/>
        </p:nvSpPr>
        <p:spPr>
          <a:xfrm>
            <a:off x="517008" y="4328057"/>
            <a:ext cx="1921843" cy="38085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광고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7C1866-9292-49CC-AD37-690EFAE90E11}"/>
              </a:ext>
            </a:extLst>
          </p:cNvPr>
          <p:cNvSpPr/>
          <p:nvPr/>
        </p:nvSpPr>
        <p:spPr>
          <a:xfrm>
            <a:off x="2761575" y="4323268"/>
            <a:ext cx="1582816" cy="3618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非상품</a:t>
            </a:r>
            <a:r>
              <a:rPr lang="ko-KR" altLang="en-US" sz="1400" dirty="0">
                <a:solidFill>
                  <a:srgbClr val="0066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광고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D2333C6-8847-4E18-8203-1C5978539B6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420282" y="5557000"/>
            <a:ext cx="519543" cy="368403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725E2A9-A6D4-4D9C-BFC5-073977E237F9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3006532" y="5552191"/>
            <a:ext cx="547578" cy="399043"/>
          </a:xfrm>
          <a:prstGeom prst="straightConnector1">
            <a:avLst/>
          </a:prstGeom>
          <a:ln w="28575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>
            <a:extLst>
              <a:ext uri="{FF2B5EF4-FFF2-40B4-BE49-F238E27FC236}">
                <a16:creationId xmlns:a16="http://schemas.microsoft.com/office/drawing/2014/main" id="{9488A1AA-C7C1-4D77-BFCB-B0DCB1288792}"/>
              </a:ext>
            </a:extLst>
          </p:cNvPr>
          <p:cNvSpPr txBox="1">
            <a:spLocks/>
          </p:cNvSpPr>
          <p:nvPr/>
        </p:nvSpPr>
        <p:spPr>
          <a:xfrm>
            <a:off x="431429" y="738241"/>
            <a:ext cx="5740831" cy="518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Stage3.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 게시 최적화 계획</a:t>
            </a:r>
          </a:p>
        </p:txBody>
      </p:sp>
    </p:spTree>
    <p:extLst>
      <p:ext uri="{BB962C8B-B14F-4D97-AF65-F5344CB8AC3E}">
        <p14:creationId xmlns:p14="http://schemas.microsoft.com/office/powerpoint/2010/main" val="273573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5" grpId="0" animBg="1"/>
      <p:bldP spid="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4" grpId="0"/>
      <p:bldP spid="35" grpId="0"/>
      <p:bldP spid="96" grpId="0"/>
      <p:bldP spid="97" grpId="0"/>
      <p:bldP spid="98" grpId="0"/>
      <p:bldP spid="107" grpId="0"/>
      <p:bldP spid="108" grpId="0"/>
      <p:bldP spid="48" grpId="0" animBg="1"/>
      <p:bldP spid="56" grpId="0" animBg="1"/>
      <p:bldP spid="57" grpId="0" animBg="1"/>
      <p:bldP spid="70" grpId="0"/>
      <p:bldP spid="71" grpId="0"/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48ADF5-7B8C-43FE-BB3E-1CE25DCA20C6}"/>
              </a:ext>
            </a:extLst>
          </p:cNvPr>
          <p:cNvSpPr txBox="1"/>
          <p:nvPr/>
        </p:nvSpPr>
        <p:spPr>
          <a:xfrm>
            <a:off x="606332" y="1515967"/>
            <a:ext cx="633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일기 예보를 이용하여 도출한</a:t>
            </a:r>
            <a:endParaRPr lang="en-US" altLang="ko-KR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일별 물품들의 </a:t>
            </a: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예상 </a:t>
            </a:r>
            <a:r>
              <a:rPr lang="ko-KR" altLang="en-US" sz="2400" dirty="0" err="1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언급량의</a:t>
            </a: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변화</a:t>
            </a:r>
            <a:endParaRPr lang="en-US" altLang="ko-KR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물품들과 광고의 </a:t>
            </a:r>
            <a:r>
              <a:rPr lang="ko-KR" altLang="en-US" sz="2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연관성</a:t>
            </a:r>
            <a:endParaRPr lang="en-US" altLang="ko-KR" sz="2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7050BF3-40C1-47B9-B9AA-B242BA188DD7}"/>
              </a:ext>
            </a:extLst>
          </p:cNvPr>
          <p:cNvGrpSpPr/>
          <p:nvPr/>
        </p:nvGrpSpPr>
        <p:grpSpPr>
          <a:xfrm>
            <a:off x="991356" y="1642500"/>
            <a:ext cx="304800" cy="252811"/>
            <a:chOff x="1255241" y="3772731"/>
            <a:chExt cx="834382" cy="772759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0180C28-6826-4519-AC47-E725B4F5C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41" y="3772731"/>
              <a:ext cx="834382" cy="772759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F0A46799-3C91-46C5-B117-C9ABEAAB0CB4}"/>
              </a:ext>
            </a:extLst>
          </p:cNvPr>
          <p:cNvGrpSpPr/>
          <p:nvPr/>
        </p:nvGrpSpPr>
        <p:grpSpPr>
          <a:xfrm>
            <a:off x="991356" y="2716160"/>
            <a:ext cx="304800" cy="252811"/>
            <a:chOff x="1255241" y="3772731"/>
            <a:chExt cx="834382" cy="772759"/>
          </a:xfrm>
        </p:grpSpPr>
        <p:pic>
          <p:nvPicPr>
            <p:cNvPr id="25" name="Object 7">
              <a:extLst>
                <a:ext uri="{FF2B5EF4-FFF2-40B4-BE49-F238E27FC236}">
                  <a16:creationId xmlns:a16="http://schemas.microsoft.com/office/drawing/2014/main" id="{78D76266-5861-4F22-B1A1-7652B4D66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241" y="3772731"/>
              <a:ext cx="834382" cy="77275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B849E84-F33D-400F-87A8-421F1895235C}"/>
              </a:ext>
            </a:extLst>
          </p:cNvPr>
          <p:cNvSpPr txBox="1"/>
          <p:nvPr/>
        </p:nvSpPr>
        <p:spPr>
          <a:xfrm>
            <a:off x="7865000" y="1742389"/>
            <a:ext cx="4064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광고의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</a:t>
            </a:r>
            <a:r>
              <a:rPr lang="ko-KR" altLang="en-US" sz="2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설정할 물품명 </a:t>
            </a:r>
            <a:r>
              <a:rPr lang="ko-KR" altLang="en-US" sz="2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62623-1C84-4CED-AD16-B13CEF597E5F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3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D179AE-34BA-4EBD-8E8C-A5723E266050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C27F1D-CF1D-40AB-8E2A-6EF51AA7D4EF}"/>
              </a:ext>
            </a:extLst>
          </p:cNvPr>
          <p:cNvSpPr txBox="1"/>
          <p:nvPr/>
        </p:nvSpPr>
        <p:spPr>
          <a:xfrm>
            <a:off x="1424265" y="4286135"/>
            <a:ext cx="679418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날짜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| A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 광고 게시한 날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        측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B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 예상 </a:t>
            </a:r>
            <a:r>
              <a:rPr lang="ko-KR" altLang="en-US" sz="2133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급증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        계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A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물품과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 </a:t>
            </a:r>
            <a:r>
              <a:rPr lang="ko-KR" altLang="en-US" sz="2133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보완재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관계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133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광고 키워드 </a:t>
            </a:r>
            <a:r>
              <a:rPr lang="ko-KR" altLang="en-US" sz="2133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21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설정</a:t>
            </a:r>
            <a:endParaRPr lang="en-US" altLang="ko-KR" sz="21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2E744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일별 품목의 예상 </a:t>
            </a:r>
            <a:r>
              <a:rPr lang="ko-KR" altLang="en-US" sz="2133" dirty="0" err="1">
                <a:solidFill>
                  <a:srgbClr val="2E744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언급량은</a:t>
            </a:r>
            <a:r>
              <a:rPr lang="ko-KR" altLang="en-US" sz="2133" dirty="0">
                <a:solidFill>
                  <a:srgbClr val="2E744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133" dirty="0">
                <a:solidFill>
                  <a:srgbClr val="2E744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Stage 1</a:t>
            </a:r>
            <a:r>
              <a:rPr lang="ko-KR" altLang="en-US" sz="2133" dirty="0">
                <a:solidFill>
                  <a:srgbClr val="2E744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도출한 것을 이용</a:t>
            </a:r>
            <a:endParaRPr lang="en-US" altLang="ko-KR" sz="2133" dirty="0">
              <a:solidFill>
                <a:srgbClr val="2E74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CBD76BB0-B292-40CE-8C7A-337BF65E4003}"/>
              </a:ext>
            </a:extLst>
          </p:cNvPr>
          <p:cNvSpPr txBox="1"/>
          <p:nvPr/>
        </p:nvSpPr>
        <p:spPr>
          <a:xfrm>
            <a:off x="1019425" y="3805398"/>
            <a:ext cx="809680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18B8F-B9EB-4B67-BC5F-1B53297DBB6D}"/>
              </a:ext>
            </a:extLst>
          </p:cNvPr>
          <p:cNvSpPr txBox="1"/>
          <p:nvPr/>
        </p:nvSpPr>
        <p:spPr>
          <a:xfrm>
            <a:off x="1881444" y="3766375"/>
            <a:ext cx="366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</a:t>
            </a:r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B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</a:t>
            </a:r>
            <a:endParaRPr lang="ko-KR" altLang="en-US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6D6E5E0-46EE-4D7B-9926-01BE44391ECD}"/>
              </a:ext>
            </a:extLst>
          </p:cNvPr>
          <p:cNvSpPr txBox="1">
            <a:spLocks/>
          </p:cNvSpPr>
          <p:nvPr/>
        </p:nvSpPr>
        <p:spPr>
          <a:xfrm>
            <a:off x="8823297" y="312003"/>
            <a:ext cx="3005785" cy="368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Stage3. 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최적화 계획 수립</a:t>
            </a:r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F80394A5-2E27-470D-95F9-1024B0C1AECD}"/>
              </a:ext>
            </a:extLst>
          </p:cNvPr>
          <p:cNvSpPr/>
          <p:nvPr/>
        </p:nvSpPr>
        <p:spPr>
          <a:xfrm>
            <a:off x="6486855" y="1515967"/>
            <a:ext cx="304800" cy="1349024"/>
          </a:xfrm>
          <a:prstGeom prst="rightBracket">
            <a:avLst/>
          </a:prstGeom>
          <a:ln w="127000">
            <a:solidFill>
              <a:srgbClr val="2E74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79D1C9-99D1-4BBC-93ED-61BE1B32F4FC}"/>
              </a:ext>
            </a:extLst>
          </p:cNvPr>
          <p:cNvSpPr txBox="1"/>
          <p:nvPr/>
        </p:nvSpPr>
        <p:spPr>
          <a:xfrm>
            <a:off x="7483104" y="1682647"/>
            <a:ext cx="832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▶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699CFA-7EEF-4F81-A36A-1D7965C31045}"/>
              </a:ext>
            </a:extLst>
          </p:cNvPr>
          <p:cNvSpPr txBox="1"/>
          <p:nvPr/>
        </p:nvSpPr>
        <p:spPr>
          <a:xfrm>
            <a:off x="6903658" y="1680833"/>
            <a:ext cx="832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▶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60BAAAD-5CEF-464C-A2E1-DEA4A82933B8}"/>
              </a:ext>
            </a:extLst>
          </p:cNvPr>
          <p:cNvSpPr txBox="1">
            <a:spLocks/>
          </p:cNvSpPr>
          <p:nvPr/>
        </p:nvSpPr>
        <p:spPr>
          <a:xfrm>
            <a:off x="431429" y="738241"/>
            <a:ext cx="5740831" cy="518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키워드 광고 설정</a:t>
            </a:r>
          </a:p>
        </p:txBody>
      </p:sp>
    </p:spTree>
    <p:extLst>
      <p:ext uri="{BB962C8B-B14F-4D97-AF65-F5344CB8AC3E}">
        <p14:creationId xmlns:p14="http://schemas.microsoft.com/office/powerpoint/2010/main" val="84473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  <p:bldP spid="15" grpId="0"/>
      <p:bldP spid="18" grpId="0" animBg="1"/>
      <p:bldP spid="19" grpId="0"/>
      <p:bldP spid="7" grpId="0" animBg="1"/>
      <p:bldP spid="28" grpId="0"/>
      <p:bldP spid="31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5662623-1C84-4CED-AD16-B13CEF597E5F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3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D179AE-34BA-4EBD-8E8C-A5723E266050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828B6-92AF-42AF-ADDB-35FBD2E1C53F}"/>
              </a:ext>
            </a:extLst>
          </p:cNvPr>
          <p:cNvSpPr txBox="1"/>
          <p:nvPr/>
        </p:nvSpPr>
        <p:spPr>
          <a:xfrm>
            <a:off x="559451" y="676678"/>
            <a:ext cx="3827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</a:t>
            </a:r>
            <a:r>
              <a:rPr lang="ko-KR" altLang="en-US" sz="20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 게시 예산안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결정 과정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975A6-A5A0-4398-8041-5DE286F85F5A}"/>
              </a:ext>
            </a:extLst>
          </p:cNvPr>
          <p:cNvSpPr txBox="1"/>
          <p:nvPr/>
        </p:nvSpPr>
        <p:spPr>
          <a:xfrm>
            <a:off x="1443929" y="4592706"/>
            <a:ext cx="650744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대상                   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A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일간 전체 광고 예산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3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일차 예측 판매량    </a:t>
            </a:r>
            <a:r>
              <a:rPr lang="ko-KR" altLang="en-US" sz="11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100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일차 예측 판매량     </a:t>
            </a:r>
            <a:r>
              <a:rPr lang="ko-KR" altLang="en-US" sz="11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200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133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1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1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일차 광고 게시 예산 </a:t>
            </a:r>
            <a:r>
              <a:rPr lang="ko-KR" altLang="en-US" sz="2133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21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 원 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 (1/3) = 1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억 원</a:t>
            </a:r>
            <a:endParaRPr lang="en-US" altLang="ko-KR" sz="2133" dirty="0">
              <a:solidFill>
                <a:srgbClr val="2E74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5A19DC-3AB7-4B11-BBB7-37A1F365CBD0}"/>
              </a:ext>
            </a:extLst>
          </p:cNvPr>
          <p:cNvSpPr txBox="1"/>
          <p:nvPr/>
        </p:nvSpPr>
        <p:spPr>
          <a:xfrm>
            <a:off x="437816" y="1877594"/>
            <a:ext cx="562659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highlight>
                  <a:srgbClr val="D0D8DA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I.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광고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기간 동안의 일별 일기예보를 통해 도출한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</a:t>
            </a:r>
            <a:r>
              <a:rPr lang="en-US" altLang="ko-KR" sz="16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품목별 일별 예측 판매량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B405AF-277F-460B-A742-4F4C403D5A88}"/>
              </a:ext>
            </a:extLst>
          </p:cNvPr>
          <p:cNvSpPr txBox="1"/>
          <p:nvPr/>
        </p:nvSpPr>
        <p:spPr>
          <a:xfrm>
            <a:off x="1236926" y="3098198"/>
            <a:ext cx="4039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광고일 광고 게시 예산</a:t>
            </a:r>
            <a:endParaRPr lang="en-US" altLang="ko-KR" sz="28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ADC44A-0242-4DA6-90F3-26B302C093C4}"/>
              </a:ext>
            </a:extLst>
          </p:cNvPr>
          <p:cNvSpPr txBox="1"/>
          <p:nvPr/>
        </p:nvSpPr>
        <p:spPr>
          <a:xfrm>
            <a:off x="2946865" y="3577191"/>
            <a:ext cx="3715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 </a:t>
            </a:r>
            <a:r>
              <a:rPr lang="ko-KR" altLang="en-US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광고 게시 예산  </a:t>
            </a:r>
            <a:r>
              <a:rPr lang="en-US" altLang="ko-KR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2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5F8813-6B40-426C-BB49-2F1902832364}"/>
              </a:ext>
            </a:extLst>
          </p:cNvPr>
          <p:cNvSpPr txBox="1"/>
          <p:nvPr/>
        </p:nvSpPr>
        <p:spPr>
          <a:xfrm>
            <a:off x="4961529" y="894218"/>
            <a:ext cx="7205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highlight>
                  <a:srgbClr val="D0D8DA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키워드를 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</a:t>
            </a:r>
            <a:r>
              <a:rPr lang="en-US" altLang="ko-KR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非</a:t>
            </a:r>
            <a:r>
              <a:rPr lang="en-US" altLang="ko-KR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광고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(ex: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검색 시 나오는 광고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기간 동안의 일별 일기예보를 통해 도출한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키워드의 일별 예측 </a:t>
            </a:r>
            <a:r>
              <a:rPr lang="ko-KR" altLang="en-US" sz="1600" dirty="0" err="1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언급량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highlight>
                  <a:srgbClr val="D0D8DA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III.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 키워드를 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사용하지 않는 비</a:t>
            </a:r>
            <a:r>
              <a:rPr lang="en-US" altLang="ko-KR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非</a:t>
            </a:r>
            <a:r>
              <a:rPr lang="en-US" altLang="ko-KR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광고</a:t>
            </a:r>
            <a:r>
              <a:rPr lang="en-US" altLang="ko-KR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배너 광고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랜딩 페이지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기간 동안의 일별 일기예보를 통해 도출한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시 사용하는 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 매체의 일별 </a:t>
            </a:r>
            <a:r>
              <a:rPr lang="ko-KR" altLang="en-US" sz="1600" dirty="0" err="1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노출량</a:t>
            </a:r>
            <a:r>
              <a:rPr lang="ko-KR" altLang="en-US" sz="16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노출량은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과거 데이터를 통해 예측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B054C5-E163-47BB-8B44-EF9F62E0BE12}"/>
              </a:ext>
            </a:extLst>
          </p:cNvPr>
          <p:cNvSpPr txBox="1"/>
          <p:nvPr/>
        </p:nvSpPr>
        <p:spPr>
          <a:xfrm>
            <a:off x="582487" y="3050764"/>
            <a:ext cx="775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730E3F-DE7F-4E43-BEFB-C03832DB76BB}"/>
                  </a:ext>
                </a:extLst>
              </p:cNvPr>
              <p:cNvSpPr txBox="1"/>
              <p:nvPr/>
            </p:nvSpPr>
            <p:spPr>
              <a:xfrm>
                <a:off x="5877982" y="3373929"/>
                <a:ext cx="6096000" cy="749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</m:ctrlPr>
                        </m:fPr>
                        <m:num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광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고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일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예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측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판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매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𝒐𝒓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언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급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𝒐𝒓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노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출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광고기간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예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측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총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판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매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(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𝒐𝒓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총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언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급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𝒐𝒓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총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노</m:t>
                          </m:r>
                          <m:r>
                            <a:rPr lang="ko-KR" altLang="en-US" sz="20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출</m:t>
                          </m:r>
                          <m:r>
                            <a:rPr lang="ko-KR" altLang="en-US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  <m:r>
                            <a:rPr lang="en-US" altLang="ko-KR" sz="20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2000" dirty="0">
                  <a:solidFill>
                    <a:srgbClr val="092729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730E3F-DE7F-4E43-BEFB-C03832DB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982" y="3373929"/>
                <a:ext cx="6096000" cy="749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15">
            <a:extLst>
              <a:ext uri="{FF2B5EF4-FFF2-40B4-BE49-F238E27FC236}">
                <a16:creationId xmlns:a16="http://schemas.microsoft.com/office/drawing/2014/main" id="{1BF6DF0B-73F6-4B91-860E-F10E76C26DBD}"/>
              </a:ext>
            </a:extLst>
          </p:cNvPr>
          <p:cNvSpPr txBox="1"/>
          <p:nvPr/>
        </p:nvSpPr>
        <p:spPr>
          <a:xfrm>
            <a:off x="1039089" y="4187540"/>
            <a:ext cx="809680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AD5938-A039-412C-AD6B-DE543766C4F0}"/>
              </a:ext>
            </a:extLst>
          </p:cNvPr>
          <p:cNvSpPr txBox="1"/>
          <p:nvPr/>
        </p:nvSpPr>
        <p:spPr>
          <a:xfrm>
            <a:off x="1901108" y="4148517"/>
            <a:ext cx="366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</a:t>
            </a:r>
            <a:endParaRPr lang="ko-KR" altLang="en-US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C02DA92-B471-4A69-9E33-0D4182425B11}"/>
              </a:ext>
            </a:extLst>
          </p:cNvPr>
          <p:cNvSpPr txBox="1"/>
          <p:nvPr/>
        </p:nvSpPr>
        <p:spPr>
          <a:xfrm>
            <a:off x="792188" y="1045765"/>
            <a:ext cx="5027426" cy="291287"/>
          </a:xfrm>
          <a:prstGeom prst="rect">
            <a:avLst/>
          </a:prstGeom>
          <a:noFill/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광고 게시 예산 결정 및 </a:t>
            </a:r>
            <a:endParaRPr lang="en-US" altLang="ko-KR" sz="2400" kern="0" spc="-13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광고 게시 예산 분배</a:t>
            </a:r>
            <a:endParaRPr 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7A81AE9-6E44-4E21-8906-6F7B826DAEE0}"/>
              </a:ext>
            </a:extLst>
          </p:cNvPr>
          <p:cNvSpPr txBox="1">
            <a:spLocks/>
          </p:cNvSpPr>
          <p:nvPr/>
        </p:nvSpPr>
        <p:spPr>
          <a:xfrm>
            <a:off x="8823297" y="312003"/>
            <a:ext cx="3005785" cy="368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Stage3. 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최적화 계획 수립</a:t>
            </a:r>
          </a:p>
        </p:txBody>
      </p:sp>
    </p:spTree>
    <p:extLst>
      <p:ext uri="{BB962C8B-B14F-4D97-AF65-F5344CB8AC3E}">
        <p14:creationId xmlns:p14="http://schemas.microsoft.com/office/powerpoint/2010/main" val="189980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27" grpId="0"/>
      <p:bldP spid="29" grpId="0"/>
      <p:bldP spid="30" grpId="0"/>
      <p:bldP spid="33" grpId="0"/>
      <p:bldP spid="34" grpId="0"/>
      <p:bldP spid="20" grpId="0"/>
      <p:bldP spid="23" grpId="0" animBg="1"/>
      <p:bldP spid="24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5662623-1C84-4CED-AD16-B13CEF597E5F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3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D179AE-34BA-4EBD-8E8C-A5723E266050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46822E-4F92-414D-A21E-79FA83C41AAC}"/>
                  </a:ext>
                </a:extLst>
              </p:cNvPr>
              <p:cNvSpPr txBox="1"/>
              <p:nvPr/>
            </p:nvSpPr>
            <p:spPr>
              <a:xfrm>
                <a:off x="4335233" y="1278903"/>
                <a:ext cx="3327374" cy="192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320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32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3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0"/>
                <a:endParaRPr lang="en-US" altLang="ko-KR" sz="3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46822E-4F92-414D-A21E-79FA83C41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33" y="1278903"/>
                <a:ext cx="3327374" cy="1929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0">
            <a:extLst>
              <a:ext uri="{FF2B5EF4-FFF2-40B4-BE49-F238E27FC236}">
                <a16:creationId xmlns:a16="http://schemas.microsoft.com/office/drawing/2014/main" id="{C43E53A8-8581-416C-9721-964513D2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89" y="3478902"/>
            <a:ext cx="4868725" cy="2883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C6D029-662D-4619-82FD-7B235C8E346D}"/>
              </a:ext>
            </a:extLst>
          </p:cNvPr>
          <p:cNvSpPr txBox="1"/>
          <p:nvPr/>
        </p:nvSpPr>
        <p:spPr>
          <a:xfrm>
            <a:off x="9042251" y="3638065"/>
            <a:ext cx="243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강준형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(2018.02), </a:t>
            </a: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알기 쉽게 풀어 쓴 미시 경제학 세트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964847-FE45-4E40-852D-CF78C68D2D13}"/>
              </a:ext>
            </a:extLst>
          </p:cNvPr>
          <p:cNvSpPr txBox="1"/>
          <p:nvPr/>
        </p:nvSpPr>
        <p:spPr>
          <a:xfrm>
            <a:off x="3712981" y="2838689"/>
            <a:ext cx="5682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(p: 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광고 게시 횟수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x: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광고 게시 비용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W: </a:t>
            </a:r>
            <a:r>
              <a:rPr lang="ko-KR" altLang="en-US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예산</a:t>
            </a:r>
            <a:r>
              <a:rPr lang="en-US" altLang="ko-KR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0B237-BD3F-4F6A-A584-F27ED023D49C}"/>
              </a:ext>
            </a:extLst>
          </p:cNvPr>
          <p:cNvSpPr txBox="1"/>
          <p:nvPr/>
        </p:nvSpPr>
        <p:spPr>
          <a:xfrm>
            <a:off x="1424265" y="4291659"/>
            <a:ext cx="6507443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날짜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| 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일차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 예산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| 1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억 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매체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광고 게시 횟수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X</a:t>
            </a:r>
          </a:p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매체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광고 게시 횟수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Y</a:t>
            </a:r>
          </a:p>
          <a:p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1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1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일차 광고 게시 예산 제약 </a:t>
            </a:r>
            <a:r>
              <a:rPr lang="ko-KR" altLang="en-US" sz="2133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21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예산선 도출</a:t>
            </a:r>
            <a:endParaRPr lang="en-US" altLang="ko-KR" sz="2133" dirty="0">
              <a:solidFill>
                <a:srgbClr val="2E74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9CAC1956-7FD0-4E84-9BC3-7B5F17AF804C}"/>
              </a:ext>
            </a:extLst>
          </p:cNvPr>
          <p:cNvSpPr txBox="1"/>
          <p:nvPr/>
        </p:nvSpPr>
        <p:spPr>
          <a:xfrm>
            <a:off x="559714" y="814748"/>
            <a:ext cx="5430120" cy="291286"/>
          </a:xfrm>
          <a:prstGeom prst="rect">
            <a:avLst/>
          </a:prstGeom>
          <a:noFill/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</a:t>
            </a:r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kern="0" spc="-133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매체별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광고 게시 예산 제약 도출</a:t>
            </a:r>
            <a:endParaRPr 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F471AB7-BC93-494B-B05E-99439845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711" y="557446"/>
            <a:ext cx="3897374" cy="414388"/>
          </a:xfrm>
          <a:noFill/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광고 게시 예산안 결정 과정</a:t>
            </a:r>
            <a:endParaRPr lang="ko-KR" altLang="en-US" sz="1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6C933009-C964-46F3-9E40-034683307613}"/>
              </a:ext>
            </a:extLst>
          </p:cNvPr>
          <p:cNvSpPr txBox="1"/>
          <p:nvPr/>
        </p:nvSpPr>
        <p:spPr>
          <a:xfrm>
            <a:off x="1019425" y="3805398"/>
            <a:ext cx="809680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424CE-E1C4-4303-B092-1A535E7D3FE5}"/>
              </a:ext>
            </a:extLst>
          </p:cNvPr>
          <p:cNvSpPr txBox="1"/>
          <p:nvPr/>
        </p:nvSpPr>
        <p:spPr>
          <a:xfrm>
            <a:off x="8313543" y="4099730"/>
            <a:ext cx="46298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매체의 개수가 </a:t>
            </a: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개이므로 예산선 그래프는 </a:t>
            </a: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9553A-138B-43F1-824A-FAF5635533A2}"/>
              </a:ext>
            </a:extLst>
          </p:cNvPr>
          <p:cNvSpPr txBox="1"/>
          <p:nvPr/>
        </p:nvSpPr>
        <p:spPr>
          <a:xfrm>
            <a:off x="1881444" y="3766375"/>
            <a:ext cx="366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</a:t>
            </a:r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X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 </a:t>
            </a:r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Y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</a:t>
            </a:r>
            <a:endParaRPr lang="ko-KR" altLang="en-US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9B17846A-D0DB-445D-8606-8F8F859561F5}"/>
              </a:ext>
            </a:extLst>
          </p:cNvPr>
          <p:cNvSpPr txBox="1">
            <a:spLocks/>
          </p:cNvSpPr>
          <p:nvPr/>
        </p:nvSpPr>
        <p:spPr>
          <a:xfrm>
            <a:off x="8823297" y="312003"/>
            <a:ext cx="3005785" cy="368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Stage3. 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최적화 계획 수립</a:t>
            </a:r>
          </a:p>
        </p:txBody>
      </p:sp>
    </p:spTree>
    <p:extLst>
      <p:ext uri="{BB962C8B-B14F-4D97-AF65-F5344CB8AC3E}">
        <p14:creationId xmlns:p14="http://schemas.microsoft.com/office/powerpoint/2010/main" val="171877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14" grpId="0"/>
      <p:bldP spid="21" grpId="0"/>
      <p:bldP spid="23" grpId="0" animBg="1"/>
      <p:bldP spid="22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5662623-1C84-4CED-AD16-B13CEF597E5F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3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D179AE-34BA-4EBD-8E8C-A5723E266050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40B237-BD3F-4F6A-A584-F27ED023D49C}"/>
              </a:ext>
            </a:extLst>
          </p:cNvPr>
          <p:cNvSpPr txBox="1"/>
          <p:nvPr/>
        </p:nvSpPr>
        <p:spPr>
          <a:xfrm>
            <a:off x="542683" y="4807642"/>
            <a:ext cx="5833903" cy="13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매체 예상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ROAS * X) + (Y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매체 예상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ROAS * Y)</a:t>
            </a:r>
          </a:p>
          <a:p>
            <a:pPr algn="ctr"/>
            <a:r>
              <a:rPr lang="en-US" altLang="ko-KR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매체 광고 게시 횟수</a:t>
            </a:r>
            <a:r>
              <a:rPr lang="en-US" altLang="ko-KR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매체 광고 게시 횟수</a:t>
            </a:r>
            <a:endParaRPr lang="en-US" altLang="ko-KR" sz="20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133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효용 함수</a:t>
            </a:r>
            <a:r>
              <a:rPr lang="en-US" altLang="ko-KR" sz="21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133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21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133" dirty="0" err="1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효용곡면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무차별지도 도출</a:t>
            </a:r>
            <a:endParaRPr lang="en-US" altLang="ko-KR" sz="2133" dirty="0">
              <a:solidFill>
                <a:srgbClr val="2E74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9CAC1956-7FD0-4E84-9BC3-7B5F17AF804C}"/>
              </a:ext>
            </a:extLst>
          </p:cNvPr>
          <p:cNvSpPr txBox="1"/>
          <p:nvPr/>
        </p:nvSpPr>
        <p:spPr>
          <a:xfrm>
            <a:off x="559714" y="814747"/>
            <a:ext cx="5027426" cy="291287"/>
          </a:xfrm>
          <a:prstGeom prst="rect">
            <a:avLst/>
          </a:prstGeom>
          <a:noFill/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 효용 함수 도출</a:t>
            </a:r>
            <a:endParaRPr 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8AAD0F-53CD-4BCF-AF46-6E0078C17FC7}"/>
                  </a:ext>
                </a:extLst>
              </p:cNvPr>
              <p:cNvSpPr txBox="1"/>
              <p:nvPr/>
            </p:nvSpPr>
            <p:spPr>
              <a:xfrm>
                <a:off x="1065619" y="1652754"/>
                <a:ext cx="10130503" cy="884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ko-KR" altLang="en-US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매체별 평균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ROAS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Return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On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Ad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Spend</m:t>
                      </m:r>
                      <m:r>
                        <m:rPr>
                          <m:nor/>
                        </m:rPr>
                        <a:rPr lang="en-US" altLang="ko-KR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) = (</m:t>
                      </m:r>
                      <m:f>
                        <m:fPr>
                          <m:ctrlPr>
                            <a:rPr lang="en-US" altLang="ko-KR" sz="2400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수익</m:t>
                          </m:r>
                        </m:num>
                        <m:den>
                          <m:r>
                            <a:rPr lang="ko-KR" altLang="en-US" sz="2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광</m:t>
                          </m:r>
                          <m:r>
                            <a:rPr lang="ko-KR" altLang="en-US" sz="2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고비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) </m:t>
                      </m:r>
                      <m:r>
                        <a:rPr lang="en-US" altLang="ko-KR" sz="2400" i="1" dirty="0">
                          <a:solidFill>
                            <a:srgbClr val="092729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sz="24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 100</m:t>
                      </m:r>
                    </m:oMath>
                  </m:oMathPara>
                </a14:m>
                <a:endParaRPr lang="en-US" altLang="ko-KR" sz="2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8AAD0F-53CD-4BCF-AF46-6E0078C17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1652754"/>
                <a:ext cx="10130503" cy="884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DDB2A35-5A9F-455B-855B-CE08F32D5A13}"/>
              </a:ext>
            </a:extLst>
          </p:cNvPr>
          <p:cNvSpPr txBox="1"/>
          <p:nvPr/>
        </p:nvSpPr>
        <p:spPr>
          <a:xfrm>
            <a:off x="2864647" y="2785481"/>
            <a:ext cx="7677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</a:t>
            </a:r>
            <a:r>
              <a:rPr lang="en-US" altLang="ko-KR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공공기관 광고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위의 식 분자에 수익 대신 </a:t>
            </a:r>
            <a:r>
              <a:rPr lang="ko-KR" altLang="en-US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공익적 창출가치</a:t>
            </a:r>
            <a:r>
              <a:rPr lang="en-US" altLang="ko-KR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</a:t>
            </a:r>
            <a:r>
              <a:rPr lang="en-US" altLang="ko-KR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</a:t>
            </a:r>
            <a:endParaRPr lang="en-US" altLang="ko-KR" sz="18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96F0FA-2B6A-4D1A-B858-72A8C77842BC}"/>
              </a:ext>
            </a:extLst>
          </p:cNvPr>
          <p:cNvSpPr txBox="1"/>
          <p:nvPr/>
        </p:nvSpPr>
        <p:spPr>
          <a:xfrm>
            <a:off x="1927638" y="1531084"/>
            <a:ext cx="6096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일별 </a:t>
            </a:r>
            <a:r>
              <a:rPr lang="ko-KR" altLang="en-US" sz="1600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매체별</a:t>
            </a:r>
            <a:r>
              <a: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예상 광고비용 대비 수익률 </a:t>
            </a:r>
            <a:r>
              <a:rPr lang="en-US" altLang="ko-KR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효용</a:t>
            </a:r>
            <a:r>
              <a:rPr lang="en-US" altLang="ko-KR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ROAS) </a:t>
            </a:r>
            <a:r>
              <a: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계산</a:t>
            </a:r>
            <a:endParaRPr lang="en-US" altLang="ko-KR" sz="16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Picture 6" descr="https://player.slideplayer.com/21/6303928/data/images/img25.png">
            <a:extLst>
              <a:ext uri="{FF2B5EF4-FFF2-40B4-BE49-F238E27FC236}">
                <a16:creationId xmlns:a16="http://schemas.microsoft.com/office/drawing/2014/main" id="{D050A5EA-21C7-4D91-BC1B-955F9F8E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91" y="3766374"/>
            <a:ext cx="2656559" cy="19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https://player.slideplayer.com/21/6303928/data/images/img26.jpg">
            <a:extLst>
              <a:ext uri="{FF2B5EF4-FFF2-40B4-BE49-F238E27FC236}">
                <a16:creationId xmlns:a16="http://schemas.microsoft.com/office/drawing/2014/main" id="{FC256151-7359-4B98-8F29-7E05B7E9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39" y="3766374"/>
            <a:ext cx="2656559" cy="19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0BB7E6-AEF3-4880-B4AE-3904AFA17448}"/>
              </a:ext>
            </a:extLst>
          </p:cNvPr>
          <p:cNvSpPr txBox="1"/>
          <p:nvPr/>
        </p:nvSpPr>
        <p:spPr>
          <a:xfrm>
            <a:off x="7105312" y="5738179"/>
            <a:ext cx="4739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Robert H. Frank(2009.09), Microeconomics and Behavior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A0A379-B1EF-4A69-8667-5ADBA8053BEE}"/>
              </a:ext>
            </a:extLst>
          </p:cNvPr>
          <p:cNvSpPr txBox="1"/>
          <p:nvPr/>
        </p:nvSpPr>
        <p:spPr>
          <a:xfrm>
            <a:off x="601675" y="4333923"/>
            <a:ext cx="3414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물품의 </a:t>
            </a:r>
            <a:r>
              <a:rPr lang="ko-KR" altLang="en-US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효용 함수 </a:t>
            </a:r>
            <a:r>
              <a:rPr lang="en-US" altLang="ko-KR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U(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X, Y</a:t>
            </a:r>
            <a:r>
              <a:rPr lang="en-US" altLang="ko-KR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 </a:t>
            </a:r>
            <a:endParaRPr lang="ko-KR" altLang="en-US" dirty="0">
              <a:solidFill>
                <a:srgbClr val="092729"/>
              </a:solidFill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DB30A5D-8127-4F2F-ADFB-3E50895B7658}"/>
              </a:ext>
            </a:extLst>
          </p:cNvPr>
          <p:cNvSpPr txBox="1"/>
          <p:nvPr/>
        </p:nvSpPr>
        <p:spPr>
          <a:xfrm>
            <a:off x="1019425" y="3805398"/>
            <a:ext cx="809680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C2E3AE-5CD6-49CE-8291-77F7638AD36D}"/>
              </a:ext>
            </a:extLst>
          </p:cNvPr>
          <p:cNvSpPr txBox="1"/>
          <p:nvPr/>
        </p:nvSpPr>
        <p:spPr>
          <a:xfrm>
            <a:off x="1881444" y="3766375"/>
            <a:ext cx="366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</a:t>
            </a:r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X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 </a:t>
            </a:r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Y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</a:t>
            </a:r>
            <a:endParaRPr lang="ko-KR" altLang="en-US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FEBDCF-CBCD-40D7-BC55-06F83589C4F8}"/>
              </a:ext>
            </a:extLst>
          </p:cNvPr>
          <p:cNvSpPr txBox="1"/>
          <p:nvPr/>
        </p:nvSpPr>
        <p:spPr>
          <a:xfrm>
            <a:off x="7109330" y="5937896"/>
            <a:ext cx="4629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매체의 개수가 </a:t>
            </a: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개이므로 </a:t>
            </a:r>
            <a:endParaRPr lang="en-US" altLang="ko-KR" sz="12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차원의 </a:t>
            </a:r>
            <a:r>
              <a:rPr lang="ko-KR" altLang="en-US" sz="1200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효용곡면과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차원의 무차별지도 도출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00611DCB-C247-4600-B4B7-ADE6A0577849}"/>
              </a:ext>
            </a:extLst>
          </p:cNvPr>
          <p:cNvSpPr txBox="1">
            <a:spLocks/>
          </p:cNvSpPr>
          <p:nvPr/>
        </p:nvSpPr>
        <p:spPr>
          <a:xfrm>
            <a:off x="7785711" y="557446"/>
            <a:ext cx="3897374" cy="4143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180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광고 게시 예산안 결정 과정</a:t>
            </a:r>
            <a:endParaRPr lang="ko-KR" altLang="en-US" sz="1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217D9E38-31CC-4565-B3EE-6ECC7C2D0B65}"/>
              </a:ext>
            </a:extLst>
          </p:cNvPr>
          <p:cNvSpPr txBox="1">
            <a:spLocks/>
          </p:cNvSpPr>
          <p:nvPr/>
        </p:nvSpPr>
        <p:spPr>
          <a:xfrm>
            <a:off x="8823297" y="312003"/>
            <a:ext cx="3005785" cy="368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Stage3. 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최적화 계획 수립</a:t>
            </a:r>
          </a:p>
        </p:txBody>
      </p:sp>
    </p:spTree>
    <p:extLst>
      <p:ext uri="{BB962C8B-B14F-4D97-AF65-F5344CB8AC3E}">
        <p14:creationId xmlns:p14="http://schemas.microsoft.com/office/powerpoint/2010/main" val="71582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19" grpId="0"/>
      <p:bldP spid="23" grpId="0"/>
      <p:bldP spid="24" grpId="0"/>
      <p:bldP spid="31" grpId="0"/>
      <p:bldP spid="32" grpId="0"/>
      <p:bldP spid="18" grpId="0" animBg="1"/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5662623-1C84-4CED-AD16-B13CEF597E5F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3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D179AE-34BA-4EBD-8E8C-A5723E266050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40B237-BD3F-4F6A-A584-F27ED023D49C}"/>
              </a:ext>
            </a:extLst>
          </p:cNvPr>
          <p:cNvSpPr txBox="1"/>
          <p:nvPr/>
        </p:nvSpPr>
        <p:spPr>
          <a:xfrm>
            <a:off x="611667" y="4063605"/>
            <a:ext cx="8424177" cy="2256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최적의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매체 광고 게시 횟수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2133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Qx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X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매체 광고 게시 횟수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X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최적의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매체 광고 게시 횟수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2133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Qy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3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매체 광고 게시 횟수 </a:t>
            </a:r>
            <a:r>
              <a:rPr lang="en-US" altLang="ko-KR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Y</a:t>
            </a:r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예산 </a:t>
            </a:r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21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 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133" dirty="0" err="1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Qx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 광고 단가</a:t>
            </a:r>
            <a:endParaRPr lang="en-US" altLang="ko-KR" sz="2133" dirty="0">
              <a:solidFill>
                <a:srgbClr val="2E744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Y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 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| </a:t>
            </a:r>
            <a:r>
              <a:rPr lang="en-US" altLang="ko-KR" sz="2133" dirty="0" err="1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Qy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en-US" altLang="ko-KR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</a:t>
            </a:r>
            <a:r>
              <a:rPr lang="ko-KR" altLang="en-US" sz="2133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 광고 단가 </a:t>
            </a:r>
            <a:endParaRPr lang="en-US" altLang="ko-KR" sz="2133" dirty="0">
              <a:solidFill>
                <a:srgbClr val="2E74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매체 광고 게시 예산은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3,000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매체 광고 게시 예산은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7,000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만원이라 가정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9CAC1956-7FD0-4E84-9BC3-7B5F17AF804C}"/>
              </a:ext>
            </a:extLst>
          </p:cNvPr>
          <p:cNvSpPr txBox="1"/>
          <p:nvPr/>
        </p:nvSpPr>
        <p:spPr>
          <a:xfrm>
            <a:off x="559714" y="814747"/>
            <a:ext cx="5027426" cy="291287"/>
          </a:xfrm>
          <a:prstGeom prst="rect">
            <a:avLst/>
          </a:prstGeom>
          <a:noFill/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</a:t>
            </a:r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kern="0" spc="-133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매체별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광고 게시 예산 설정</a:t>
            </a:r>
            <a:endParaRPr 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8AAD0F-53CD-4BCF-AF46-6E0078C17FC7}"/>
                  </a:ext>
                </a:extLst>
              </p:cNvPr>
              <p:cNvSpPr txBox="1"/>
              <p:nvPr/>
            </p:nvSpPr>
            <p:spPr>
              <a:xfrm>
                <a:off x="1122042" y="1342688"/>
                <a:ext cx="101305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ko-KR" altLang="en-US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예산 제약 하에서 </m:t>
                      </m:r>
                      <m:r>
                        <m:rPr>
                          <m:nor/>
                        </m:rPr>
                        <a:rPr lang="ko-KR" altLang="en-US" sz="2400" dirty="0" smtClean="0">
                          <a:solidFill>
                            <a:srgbClr val="2E744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가장 효용함수 값이 높은 조합</m:t>
                      </m:r>
                      <m:r>
                        <m:rPr>
                          <m:nor/>
                        </m:rPr>
                        <a:rPr lang="ko-KR" altLang="en-US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을 선정</m:t>
                      </m:r>
                    </m:oMath>
                  </m:oMathPara>
                </a14:m>
                <a:endParaRPr lang="en-US" altLang="ko-KR" sz="2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dirty="0" smtClean="0">
                          <a:solidFill>
                            <a:srgbClr val="BC9A50"/>
                          </a:solidFill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▶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일별 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&amp; </m:t>
                      </m:r>
                      <m:r>
                        <m:rPr>
                          <m:nor/>
                        </m:rPr>
                        <a:rPr lang="ko-KR" altLang="en-US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매체별 광고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게시</m:t>
                      </m:r>
                      <m:r>
                        <m:rPr>
                          <m:nor/>
                        </m:rPr>
                        <a:rPr lang="en-US" altLang="ko-KR" sz="2400" b="0" i="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sz="2400" dirty="0" smtClean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m:t>예산을 분배</m:t>
                      </m:r>
                    </m:oMath>
                  </m:oMathPara>
                </a14:m>
                <a:endPara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8AAD0F-53CD-4BCF-AF46-6E0078C17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42" y="1342688"/>
                <a:ext cx="10130503" cy="830997"/>
              </a:xfrm>
              <a:prstGeom prst="rect">
                <a:avLst/>
              </a:prstGeom>
              <a:blipFill>
                <a:blip r:embed="rId3"/>
                <a:stretch>
                  <a:fillRect b="-80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3">
            <a:extLst>
              <a:ext uri="{FF2B5EF4-FFF2-40B4-BE49-F238E27FC236}">
                <a16:creationId xmlns:a16="http://schemas.microsoft.com/office/drawing/2014/main" id="{3A2D6388-A784-4658-8ECA-8946B4E86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88" y="2764205"/>
            <a:ext cx="3146842" cy="285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363EF6-0279-4410-A846-031847374EE6}"/>
              </a:ext>
            </a:extLst>
          </p:cNvPr>
          <p:cNvSpPr txBox="1"/>
          <p:nvPr/>
        </p:nvSpPr>
        <p:spPr>
          <a:xfrm>
            <a:off x="9562898" y="3213972"/>
            <a:ext cx="223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Wikipedia(2021.07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Indifference curve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73C6-C11D-4BE1-B293-5921AFC31871}"/>
              </a:ext>
            </a:extLst>
          </p:cNvPr>
          <p:cNvSpPr txBox="1"/>
          <p:nvPr/>
        </p:nvSpPr>
        <p:spPr>
          <a:xfrm>
            <a:off x="849105" y="2971524"/>
            <a:ext cx="6673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무차별곡선과 예산선의 교점 도출</a:t>
            </a:r>
            <a:endParaRPr lang="en-US" altLang="ko-KR" sz="18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무차별지도</a:t>
            </a:r>
            <a:r>
              <a:rPr lang="en-US" altLang="ko-KR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(I3, I2, I1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효용이 높은 곡선</a:t>
            </a:r>
            <a:r>
              <a:rPr lang="en-US" altLang="ko-KR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endParaRPr lang="en-US" altLang="ko-KR" sz="18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효용이 높은 무차별곡선과 예산선의 교점이 최적의 조합</a:t>
            </a:r>
            <a:endParaRPr lang="en-US" altLang="ko-KR" sz="18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D90547F0-1C03-4717-B96B-0FD01F8F6962}"/>
              </a:ext>
            </a:extLst>
          </p:cNvPr>
          <p:cNvSpPr txBox="1"/>
          <p:nvPr/>
        </p:nvSpPr>
        <p:spPr>
          <a:xfrm>
            <a:off x="1019425" y="2549100"/>
            <a:ext cx="809680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A5D27E-609A-4867-8D62-A4F456FE4FD3}"/>
              </a:ext>
            </a:extLst>
          </p:cNvPr>
          <p:cNvSpPr txBox="1"/>
          <p:nvPr/>
        </p:nvSpPr>
        <p:spPr>
          <a:xfrm>
            <a:off x="1881444" y="2510077"/>
            <a:ext cx="366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</a:t>
            </a:r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X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 </a:t>
            </a:r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Y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</a:t>
            </a:r>
            <a:endParaRPr lang="ko-KR" altLang="en-US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50FCD4-7B2F-4DA4-A9FB-243842C4A6C4}"/>
              </a:ext>
            </a:extLst>
          </p:cNvPr>
          <p:cNvSpPr txBox="1"/>
          <p:nvPr/>
        </p:nvSpPr>
        <p:spPr>
          <a:xfrm>
            <a:off x="8902335" y="5585877"/>
            <a:ext cx="5027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매체의 개수가 </a:t>
            </a: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개이므로 그래프는 </a:t>
            </a: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6415097-6403-4173-8EB8-373D25D4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711" y="557446"/>
            <a:ext cx="3897374" cy="414388"/>
          </a:xfrm>
          <a:noFill/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광고 게시 예산안 결정 과정</a:t>
            </a:r>
            <a:endParaRPr lang="ko-KR" altLang="en-US" sz="1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FE99881-FD78-4E5C-BC60-DE132FCA698A}"/>
              </a:ext>
            </a:extLst>
          </p:cNvPr>
          <p:cNvSpPr txBox="1">
            <a:spLocks/>
          </p:cNvSpPr>
          <p:nvPr/>
        </p:nvSpPr>
        <p:spPr>
          <a:xfrm>
            <a:off x="8823297" y="312003"/>
            <a:ext cx="3005785" cy="368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Stage3. 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최적화 계획 수립</a:t>
            </a:r>
          </a:p>
        </p:txBody>
      </p:sp>
    </p:spTree>
    <p:extLst>
      <p:ext uri="{BB962C8B-B14F-4D97-AF65-F5344CB8AC3E}">
        <p14:creationId xmlns:p14="http://schemas.microsoft.com/office/powerpoint/2010/main" val="125200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19" grpId="0"/>
      <p:bldP spid="25" grpId="0"/>
      <p:bldP spid="15" grpId="0"/>
      <p:bldP spid="13" grpId="0" animBg="1"/>
      <p:bldP spid="24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5662623-1C84-4CED-AD16-B13CEF597E5F}"/>
              </a:ext>
            </a:extLst>
          </p:cNvPr>
          <p:cNvSpPr txBox="1"/>
          <p:nvPr/>
        </p:nvSpPr>
        <p:spPr>
          <a:xfrm>
            <a:off x="863600" y="327968"/>
            <a:ext cx="455335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프로세스 </a:t>
            </a:r>
            <a:r>
              <a:rPr lang="en-US" altLang="ko-KR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 3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D179AE-34BA-4EBD-8E8C-A5723E266050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15">
            <a:extLst>
              <a:ext uri="{FF2B5EF4-FFF2-40B4-BE49-F238E27FC236}">
                <a16:creationId xmlns:a16="http://schemas.microsoft.com/office/drawing/2014/main" id="{9CAC1956-7FD0-4E84-9BC3-7B5F17AF804C}"/>
              </a:ext>
            </a:extLst>
          </p:cNvPr>
          <p:cNvSpPr txBox="1"/>
          <p:nvPr/>
        </p:nvSpPr>
        <p:spPr>
          <a:xfrm>
            <a:off x="559714" y="814747"/>
            <a:ext cx="10564194" cy="291287"/>
          </a:xfrm>
          <a:prstGeom prst="rect">
            <a:avLst/>
          </a:prstGeom>
          <a:noFill/>
          <a:ln>
            <a:noFill/>
          </a:ln>
        </p:spPr>
        <p:txBody>
          <a:bodyPr wrap="square" rtlCol="0"/>
          <a:lstStyle/>
          <a:p>
            <a:pPr algn="just"/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</a:t>
            </a:r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400" kern="0" spc="-133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매체별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광고 게시 예산 내</a:t>
            </a:r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just"/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</a:t>
            </a:r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</a:t>
            </a:r>
            <a:r>
              <a:rPr lang="en-US" altLang="ko-KR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연령별 </a:t>
            </a:r>
            <a:r>
              <a:rPr lang="ko-KR" altLang="en-US" sz="2400" kern="0" spc="-133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노출량에</a:t>
            </a:r>
            <a:r>
              <a:rPr lang="ko-KR" altLang="en-US" sz="2400" kern="0" spc="-1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따른 광고 게시 예산 분배</a:t>
            </a:r>
            <a:endParaRPr 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039C7F-C29B-4944-BDB8-269CF0C5447F}"/>
                  </a:ext>
                </a:extLst>
              </p:cNvPr>
              <p:cNvSpPr txBox="1"/>
              <p:nvPr/>
            </p:nvSpPr>
            <p:spPr>
              <a:xfrm>
                <a:off x="2225092" y="3098663"/>
                <a:ext cx="10130503" cy="82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092729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ko-KR" sz="1400" b="0" i="1" dirty="0" smtClean="0">
                          <a:solidFill>
                            <a:srgbClr val="092729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f>
                        <m:fPr>
                          <m:ctrlPr>
                            <a:rPr lang="en-US" altLang="ko-KR" sz="1400" i="1" dirty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특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정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연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령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·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성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별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집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단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의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특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정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시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간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대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특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정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매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체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평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균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노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출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</m:num>
                        <m:den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특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정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매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체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의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일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평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균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노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출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</m:den>
                      </m:f>
                    </m:oMath>
                  </m:oMathPara>
                </a14:m>
                <a:endParaRPr lang="en-US" altLang="ko-KR" sz="16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endParaRPr lang="en-US" altLang="ko-KR" sz="16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039C7F-C29B-4944-BDB8-269CF0C54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92" y="3098663"/>
                <a:ext cx="10130503" cy="822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D09DFAA-0AD9-4D00-A0D6-4D3DC6C3FA7A}"/>
              </a:ext>
            </a:extLst>
          </p:cNvPr>
          <p:cNvSpPr txBox="1"/>
          <p:nvPr/>
        </p:nvSpPr>
        <p:spPr>
          <a:xfrm>
            <a:off x="978270" y="2847554"/>
            <a:ext cx="4039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광고 게시 예산</a:t>
            </a:r>
            <a:endParaRPr lang="en-US" altLang="ko-KR" sz="20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0BA892-20EE-43F4-83C0-FB2D824EE9E5}"/>
              </a:ext>
            </a:extLst>
          </p:cNvPr>
          <p:cNvSpPr txBox="1"/>
          <p:nvPr/>
        </p:nvSpPr>
        <p:spPr>
          <a:xfrm>
            <a:off x="1450177" y="4194449"/>
            <a:ext cx="10158135" cy="24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일차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매체 광고 게시 예산                           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 3,000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원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12-18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매체 평균 </a:t>
            </a:r>
            <a:r>
              <a:rPr lang="ko-KR" altLang="en-US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노출량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 600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매체 일 평균 </a:t>
            </a:r>
            <a:r>
              <a:rPr lang="ko-KR" altLang="en-US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노출량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 1000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일차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여성의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 예측 판매량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 200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일차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 예측 판매량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 500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1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일차 </a:t>
            </a:r>
            <a:r>
              <a:rPr lang="en-US" altLang="ko-KR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12-18</a:t>
            </a:r>
            <a:r>
              <a:rPr lang="ko-KR" altLang="en-US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매체에서</a:t>
            </a:r>
            <a:r>
              <a:rPr lang="en-US" altLang="ko-KR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</a:t>
            </a:r>
            <a:r>
              <a:rPr lang="ko-KR" altLang="en-US" sz="20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여성 맞춤형 광고 예산</a:t>
            </a:r>
            <a:endParaRPr lang="en-US" altLang="ko-KR" sz="20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BC9A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(3,000</a:t>
            </a:r>
            <a:r>
              <a:rPr lang="ko-KR" altLang="en-US" sz="20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원</a:t>
            </a:r>
            <a:r>
              <a:rPr lang="en-US" altLang="ko-KR" sz="20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X (600/1000) X (200/500) = 720</a:t>
            </a:r>
            <a:r>
              <a:rPr lang="ko-KR" altLang="en-US" sz="20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원</a:t>
            </a:r>
            <a:endParaRPr lang="en-US" altLang="ko-KR" sz="2000" dirty="0">
              <a:solidFill>
                <a:srgbClr val="2E74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CB57D-E240-446D-BE9F-62B9CF95A9E6}"/>
              </a:ext>
            </a:extLst>
          </p:cNvPr>
          <p:cNvSpPr txBox="1"/>
          <p:nvPr/>
        </p:nvSpPr>
        <p:spPr>
          <a:xfrm>
            <a:off x="1940436" y="3221886"/>
            <a:ext cx="5636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일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매체 광고 게시 예산 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87739883-0FC5-40B6-B46D-C0ED3DDA52C7}"/>
              </a:ext>
            </a:extLst>
          </p:cNvPr>
          <p:cNvSpPr txBox="1"/>
          <p:nvPr/>
        </p:nvSpPr>
        <p:spPr>
          <a:xfrm>
            <a:off x="1098081" y="3864140"/>
            <a:ext cx="809680" cy="291287"/>
          </a:xfrm>
          <a:prstGeom prst="rect">
            <a:avLst/>
          </a:prstGeom>
          <a:solidFill>
            <a:srgbClr val="D0D8DA"/>
          </a:solidFill>
          <a:ln>
            <a:noFill/>
          </a:ln>
        </p:spPr>
        <p:txBody>
          <a:bodyPr wrap="square" rtlCol="0"/>
          <a:lstStyle/>
          <a:p>
            <a:pPr algn="just"/>
            <a:r>
              <a:rPr lang="ko-KR" altLang="en-US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1600" kern="0" spc="-133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84605D-826A-4EE6-B268-0E08CDD1EA21}"/>
              </a:ext>
            </a:extLst>
          </p:cNvPr>
          <p:cNvSpPr txBox="1"/>
          <p:nvPr/>
        </p:nvSpPr>
        <p:spPr>
          <a:xfrm>
            <a:off x="1881444" y="3825117"/>
            <a:ext cx="3663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물품 </a:t>
            </a:r>
            <a:r>
              <a:rPr lang="en-US" altLang="ko-KR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X</a:t>
            </a: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매체</a:t>
            </a:r>
            <a:endParaRPr lang="ko-KR" altLang="en-US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F61CF-4A03-4774-9CD6-ED98A67BB33C}"/>
              </a:ext>
            </a:extLst>
          </p:cNvPr>
          <p:cNvSpPr txBox="1"/>
          <p:nvPr/>
        </p:nvSpPr>
        <p:spPr>
          <a:xfrm>
            <a:off x="978270" y="1844796"/>
            <a:ext cx="4039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광고 게시 예산</a:t>
            </a:r>
            <a:endParaRPr lang="en-US" altLang="ko-KR" sz="20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7704A-9F39-4F46-8334-18BC31C17326}"/>
              </a:ext>
            </a:extLst>
          </p:cNvPr>
          <p:cNvSpPr txBox="1"/>
          <p:nvPr/>
        </p:nvSpPr>
        <p:spPr>
          <a:xfrm>
            <a:off x="1920772" y="2200958"/>
            <a:ext cx="3133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일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매체 광고 게시 예산 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482053-1CCF-44AA-B5DE-198B8BF0750A}"/>
              </a:ext>
            </a:extLst>
          </p:cNvPr>
          <p:cNvSpPr txBox="1"/>
          <p:nvPr/>
        </p:nvSpPr>
        <p:spPr>
          <a:xfrm>
            <a:off x="703367" y="1571747"/>
            <a:ext cx="1599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D0D8DA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광고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6EDC36-32F9-494A-910E-E85E07A473F8}"/>
              </a:ext>
            </a:extLst>
          </p:cNvPr>
          <p:cNvSpPr txBox="1"/>
          <p:nvPr/>
        </p:nvSpPr>
        <p:spPr>
          <a:xfrm>
            <a:off x="688538" y="2588333"/>
            <a:ext cx="353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D0D8DA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非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광고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B8C9C5-F0F9-49FB-B7A1-4D2A2316359E}"/>
                  </a:ext>
                </a:extLst>
              </p:cNvPr>
              <p:cNvSpPr txBox="1"/>
              <p:nvPr/>
            </p:nvSpPr>
            <p:spPr>
              <a:xfrm>
                <a:off x="3487276" y="2065219"/>
                <a:ext cx="9576024" cy="76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092729"/>
                          </a:solidFill>
                          <a:latin typeface="Cambria Math"/>
                          <a:ea typeface="Cambria Math"/>
                        </a:rPr>
                        <m:t>× </m:t>
                      </m:r>
                      <m:f>
                        <m:fPr>
                          <m:ctrlPr>
                            <a:rPr lang="en-US" altLang="ko-KR" sz="1400" i="1" dirty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특정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시간대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,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특정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매체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평균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노출량</m:t>
                          </m:r>
                        </m:num>
                        <m:den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특정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매체의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일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평균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노출량</m:t>
                          </m:r>
                        </m:den>
                      </m:f>
                      <m:r>
                        <a:rPr lang="en-US" altLang="ko-KR" sz="1400" b="1" i="1" dirty="0" smtClean="0">
                          <a:solidFill>
                            <a:srgbClr val="092729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altLang="ko-KR" sz="1400" i="1" dirty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특정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연령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·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성별</m:t>
                          </m:r>
                          <m:r>
                            <a:rPr lang="en-US" altLang="ko-KR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집단의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광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고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물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품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일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예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측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판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매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</m:num>
                        <m:den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광고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물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품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일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예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측</m:t>
                          </m:r>
                          <m:r>
                            <a:rPr lang="en-US" altLang="ko-KR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 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판</m:t>
                          </m:r>
                          <m:r>
                            <a:rPr lang="ko-KR" altLang="en-US" sz="1400" b="1" i="1" smtClean="0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매</m:t>
                          </m:r>
                          <m:r>
                            <a:rPr lang="ko-KR" altLang="en-US" sz="1400" b="1" i="1">
                              <a:solidFill>
                                <a:srgbClr val="092729"/>
                              </a:solidFill>
                              <a:latin typeface="Cambria Math" panose="02040503050406030204" pitchFamily="18" charset="0"/>
                              <a:ea typeface="나눔스퀘어" panose="020B0600000101010101" pitchFamily="50" charset="-127"/>
                            </a:rPr>
                            <m:t>량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endParaRPr lang="en-US" altLang="ko-KR" sz="1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B8C9C5-F0F9-49FB-B7A1-4D2A2316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6" y="2065219"/>
                <a:ext cx="9576024" cy="761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제목 1">
            <a:extLst>
              <a:ext uri="{FF2B5EF4-FFF2-40B4-BE49-F238E27FC236}">
                <a16:creationId xmlns:a16="http://schemas.microsoft.com/office/drawing/2014/main" id="{78D73857-9606-4DB4-9B16-221A6A5F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711" y="557446"/>
            <a:ext cx="3897374" cy="414388"/>
          </a:xfrm>
          <a:noFill/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18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광고 게시 예산안 결정 과정</a:t>
            </a:r>
            <a:endParaRPr lang="ko-KR" altLang="en-US" sz="1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BAC092A3-794D-40C3-BD69-71BBE755C179}"/>
              </a:ext>
            </a:extLst>
          </p:cNvPr>
          <p:cNvSpPr txBox="1">
            <a:spLocks/>
          </p:cNvSpPr>
          <p:nvPr/>
        </p:nvSpPr>
        <p:spPr>
          <a:xfrm>
            <a:off x="8823297" y="312003"/>
            <a:ext cx="3005785" cy="3680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Stage3. 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게시 최적화 계획 수립</a:t>
            </a:r>
          </a:p>
        </p:txBody>
      </p:sp>
    </p:spTree>
    <p:extLst>
      <p:ext uri="{BB962C8B-B14F-4D97-AF65-F5344CB8AC3E}">
        <p14:creationId xmlns:p14="http://schemas.microsoft.com/office/powerpoint/2010/main" val="151584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9" grpId="0"/>
      <p:bldP spid="20" grpId="0"/>
      <p:bldP spid="23" grpId="0"/>
      <p:bldP spid="12" grpId="0" animBg="1"/>
      <p:bldP spid="14" grpId="0"/>
      <p:bldP spid="18" grpId="0"/>
      <p:bldP spid="22" grpId="0"/>
      <p:bldP spid="2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5847" y="-16582"/>
            <a:ext cx="1773307" cy="211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FBE3AB-D3BF-4405-BE34-51E1EDF3AF63}"/>
              </a:ext>
            </a:extLst>
          </p:cNvPr>
          <p:cNvSpPr txBox="1"/>
          <p:nvPr/>
        </p:nvSpPr>
        <p:spPr>
          <a:xfrm>
            <a:off x="631928" y="795358"/>
            <a:ext cx="599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광고 서비스에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정보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4629E-53B7-4CDF-873F-988A1FFC8C0F}"/>
              </a:ext>
            </a:extLst>
          </p:cNvPr>
          <p:cNvSpPr txBox="1"/>
          <p:nvPr/>
        </p:nvSpPr>
        <p:spPr>
          <a:xfrm>
            <a:off x="863600" y="327968"/>
            <a:ext cx="637348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광고와의 </a:t>
            </a:r>
            <a:r>
              <a:rPr lang="ko-KR" altLang="en-US" sz="1867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차별점</a:t>
            </a:r>
            <a:endParaRPr lang="ko-KR" altLang="en-US" sz="1867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11EAA06-9A0F-4EA8-BB34-06CF61B6DEB0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A29BC2-47B7-4365-AAB5-490149B88F54}"/>
              </a:ext>
            </a:extLst>
          </p:cNvPr>
          <p:cNvSpPr txBox="1"/>
          <p:nvPr/>
        </p:nvSpPr>
        <p:spPr>
          <a:xfrm>
            <a:off x="631929" y="1981323"/>
            <a:ext cx="616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고려 요소를 </a:t>
            </a:r>
            <a:r>
              <a:rPr lang="ko-KR" altLang="en-US" sz="24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조합하여</a:t>
            </a:r>
            <a:r>
              <a:rPr lang="en-US" altLang="ko-KR" sz="24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</a:t>
            </a:r>
            <a:r>
              <a:rPr lang="ko-KR" altLang="en-US" sz="2400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다수의 맞춤형 광고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제공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50B4D-E63B-4BA9-B8F2-2085F9A46D0B}"/>
              </a:ext>
            </a:extLst>
          </p:cNvPr>
          <p:cNvSpPr txBox="1"/>
          <p:nvPr/>
        </p:nvSpPr>
        <p:spPr>
          <a:xfrm>
            <a:off x="631928" y="3544746"/>
            <a:ext cx="4755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b="1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플랫폼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에서의 활용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E253A-6952-4D45-AA78-CE928D482066}"/>
              </a:ext>
            </a:extLst>
          </p:cNvPr>
          <p:cNvSpPr txBox="1"/>
          <p:nvPr/>
        </p:nvSpPr>
        <p:spPr>
          <a:xfrm>
            <a:off x="631927" y="5273141"/>
            <a:ext cx="5187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b="1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공공기관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에도</a:t>
            </a:r>
            <a:r>
              <a:rPr lang="ko-KR" altLang="en-US" sz="2400" b="1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	        	</a:t>
            </a:r>
            <a:r>
              <a:rPr lang="en-US" altLang="ko-KR" sz="2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2400" b="1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2E74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</a:t>
            </a:r>
            <a:r>
              <a:rPr lang="ko-KR" altLang="en-US" sz="2400" b="1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 서비스 제공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85D3C4-A3FA-4D23-B428-E57184BC6090}"/>
              </a:ext>
            </a:extLst>
          </p:cNvPr>
          <p:cNvSpPr txBox="1"/>
          <p:nvPr/>
        </p:nvSpPr>
        <p:spPr>
          <a:xfrm>
            <a:off x="386581" y="1315555"/>
            <a:ext cx="11402314" cy="369332"/>
          </a:xfrm>
          <a:prstGeom prst="rect">
            <a:avLst/>
          </a:prstGeom>
          <a:solidFill>
            <a:srgbClr val="D0D8DA">
              <a:alpha val="50000"/>
            </a:srgbClr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</a:t>
            </a:r>
            <a:r>
              <a:rPr lang="ko-KR" altLang="en-US" b="1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▶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기존에 없던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날씨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요소들의 변화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포괄적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과학적으로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 맞춤형 광고 서비스</a:t>
            </a:r>
            <a:endParaRPr lang="en-US" altLang="ko-KR" sz="2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EE155A-EA1C-45C5-83E3-EF90FD20AED3}"/>
              </a:ext>
            </a:extLst>
          </p:cNvPr>
          <p:cNvSpPr txBox="1"/>
          <p:nvPr/>
        </p:nvSpPr>
        <p:spPr>
          <a:xfrm>
            <a:off x="386581" y="2818473"/>
            <a:ext cx="11402314" cy="369332"/>
          </a:xfrm>
          <a:prstGeom prst="rect">
            <a:avLst/>
          </a:prstGeom>
          <a:solidFill>
            <a:srgbClr val="D0D8DA">
              <a:alpha val="50000"/>
            </a:srgbClr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 </a:t>
            </a:r>
            <a:r>
              <a:rPr lang="ko-KR" altLang="en-US" b="1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성별</a:t>
            </a:r>
            <a:r>
              <a:rPr lang="en-US" altLang="ko-KR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</a:t>
            </a:r>
            <a:r>
              <a:rPr lang="en-US" altLang="ko-KR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맞춤형 광고들을 합성기술을 </a:t>
            </a:r>
            <a:r>
              <a:rPr lang="ko-KR" altLang="en-US" b="1" dirty="0">
                <a:solidFill>
                  <a:srgbClr val="09272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이용해 </a:t>
            </a:r>
            <a:r>
              <a:rPr lang="ko-KR" altLang="en-US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다수의 맞춤형 광고</a:t>
            </a:r>
            <a:r>
              <a:rPr lang="ko-KR" altLang="en-US" b="1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제작한 뒤</a:t>
            </a:r>
            <a:r>
              <a:rPr lang="en-US" altLang="ko-KR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6F3260-CE9B-42C4-9669-E2DD2B2B3109}"/>
              </a:ext>
            </a:extLst>
          </p:cNvPr>
          <p:cNvSpPr txBox="1"/>
          <p:nvPr/>
        </p:nvSpPr>
        <p:spPr>
          <a:xfrm>
            <a:off x="386581" y="4142359"/>
            <a:ext cx="11402314" cy="923330"/>
          </a:xfrm>
          <a:prstGeom prst="rect">
            <a:avLst/>
          </a:prstGeom>
          <a:solidFill>
            <a:srgbClr val="D0D8DA">
              <a:alpha val="50000"/>
            </a:srgbClr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 </a:t>
            </a:r>
            <a:r>
              <a:rPr lang="ko-KR" altLang="en-US" b="1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온라인 플랫폼과 오프라인 플랫폼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맞춤형 광고 서비스 제공 가능</a:t>
            </a:r>
            <a:endParaRPr lang="en-US" altLang="ko-KR" b="1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예시</a:t>
            </a:r>
            <a:r>
              <a:rPr lang="en-US" altLang="ko-KR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ko-KR" altLang="en-US" b="1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개인정보 활용 광고 서비스</a:t>
            </a:r>
            <a:r>
              <a:rPr lang="en-US" altLang="ko-KR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랜딩 페이지 배너 광고 서비스</a:t>
            </a:r>
          </a:p>
          <a:p>
            <a:pPr algn="ctr"/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</a:t>
            </a:r>
            <a:r>
              <a:rPr lang="ko-KR" altLang="en-US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오프라인</a:t>
            </a:r>
            <a:r>
              <a:rPr lang="ko-KR" altLang="en-US" b="1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지금까지 제공 불가했던 정교한 맞춤형 전광판 광고 서비스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C60AE-1B20-4274-A094-52DE956A8E6D}"/>
              </a:ext>
            </a:extLst>
          </p:cNvPr>
          <p:cNvSpPr txBox="1"/>
          <p:nvPr/>
        </p:nvSpPr>
        <p:spPr>
          <a:xfrm>
            <a:off x="386581" y="6104138"/>
            <a:ext cx="11402314" cy="369332"/>
          </a:xfrm>
          <a:prstGeom prst="rect">
            <a:avLst/>
          </a:prstGeom>
          <a:solidFill>
            <a:srgbClr val="D0D8DA">
              <a:alpha val="50000"/>
            </a:srgbClr>
          </a:solidFill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 </a:t>
            </a:r>
            <a:r>
              <a:rPr lang="ko-KR" altLang="en-US" b="1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</a:t>
            </a:r>
            <a:r>
              <a:rPr lang="ko-KR" altLang="en-US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공익 및 공공기관 광고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에서도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적절한 맞춤형 광고 서비스 제공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95BCC9-93D4-4662-977D-CCC4ED7A5226}"/>
              </a:ext>
            </a:extLst>
          </p:cNvPr>
          <p:cNvSpPr txBox="1"/>
          <p:nvPr/>
        </p:nvSpPr>
        <p:spPr>
          <a:xfrm>
            <a:off x="7076825" y="3781270"/>
            <a:ext cx="39432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광고</a:t>
            </a:r>
            <a:r>
              <a:rPr lang="ko-KR" altLang="en-US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6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선정에서의 한계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481144-BFE9-4B20-ACE7-0B767EF73A1B}"/>
              </a:ext>
            </a:extLst>
          </p:cNvPr>
          <p:cNvSpPr txBox="1"/>
          <p:nvPr/>
        </p:nvSpPr>
        <p:spPr>
          <a:xfrm>
            <a:off x="7076824" y="5752676"/>
            <a:ext cx="39432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광고</a:t>
            </a:r>
            <a:r>
              <a:rPr lang="ko-KR" altLang="en-US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 </a:t>
            </a:r>
            <a:r>
              <a:rPr lang="ko-KR" altLang="en-US" sz="16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사기업 광고</a:t>
            </a:r>
            <a:endParaRPr lang="en-US" altLang="ko-KR" sz="16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6F1213-0B76-41D5-97B8-667B18462D4C}"/>
              </a:ext>
            </a:extLst>
          </p:cNvPr>
          <p:cNvSpPr txBox="1"/>
          <p:nvPr/>
        </p:nvSpPr>
        <p:spPr>
          <a:xfrm>
            <a:off x="7076825" y="2197341"/>
            <a:ext cx="49549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광고</a:t>
            </a:r>
            <a:r>
              <a:rPr lang="ko-KR" altLang="en-US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맞춤형 광고를 진행함에도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1"/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맞지 않는 광고를 시청하게 되는 개인들 존재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9EB097-B8F1-4058-AC7B-F0BCAE39176B}"/>
              </a:ext>
            </a:extLst>
          </p:cNvPr>
          <p:cNvSpPr txBox="1"/>
          <p:nvPr/>
        </p:nvSpPr>
        <p:spPr>
          <a:xfrm>
            <a:off x="7076825" y="942625"/>
            <a:ext cx="48996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광고</a:t>
            </a:r>
            <a:r>
              <a:rPr lang="ko-KR" altLang="en-US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6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날씨에 따라 변하는 사람들의 관심 고려 불가</a:t>
            </a:r>
            <a:endParaRPr lang="en-US" altLang="ko-KR" sz="16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06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  <p:bldP spid="9" grpId="0"/>
      <p:bldP spid="11" grpId="0"/>
      <p:bldP spid="13" grpId="0" animBg="1"/>
      <p:bldP spid="15" grpId="0" animBg="1"/>
      <p:bldP spid="19" grpId="0" animBg="1"/>
      <p:bldP spid="23" grpId="0" animBg="1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200728-C13D-4447-B649-DD0E9F5F5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6" t="9418" r="7843" b="13517"/>
          <a:stretch/>
        </p:blipFill>
        <p:spPr>
          <a:xfrm>
            <a:off x="497693" y="1131997"/>
            <a:ext cx="5372463" cy="1825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28EC44-0D16-4D70-8059-B2CBF8353354}"/>
              </a:ext>
            </a:extLst>
          </p:cNvPr>
          <p:cNvSpPr txBox="1"/>
          <p:nvPr/>
        </p:nvSpPr>
        <p:spPr>
          <a:xfrm>
            <a:off x="372951" y="747727"/>
            <a:ext cx="4060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변화에 따른 심리적 변화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DB0B5E-F367-4821-BF6A-64EE66AFB350}"/>
              </a:ext>
            </a:extLst>
          </p:cNvPr>
          <p:cNvSpPr txBox="1"/>
          <p:nvPr/>
        </p:nvSpPr>
        <p:spPr>
          <a:xfrm>
            <a:off x="3052860" y="2567543"/>
            <a:ext cx="354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문성원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「기후변화와 심리적 적응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심리적 반응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적응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예방」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한국대기환경학회지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&gt;, Vol. 32, No. 3,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한국대기환경학회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2016, p.241~243. 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841C8-7764-48A1-A065-68791D3A8A0D}"/>
              </a:ext>
            </a:extLst>
          </p:cNvPr>
          <p:cNvSpPr txBox="1"/>
          <p:nvPr/>
        </p:nvSpPr>
        <p:spPr>
          <a:xfrm>
            <a:off x="372951" y="3594295"/>
            <a:ext cx="614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인간의 행동은 정서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인지와 함께 작용한다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태도는 행동에 그 행동은 다시 태도에 영향을 주며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밀접하고 구체적인 연속적 변동성을 가지게 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(Myers, 2003)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B92C54D-4949-4DD7-A7E3-99454CD1198C}"/>
              </a:ext>
            </a:extLst>
          </p:cNvPr>
          <p:cNvSpPr/>
          <p:nvPr/>
        </p:nvSpPr>
        <p:spPr>
          <a:xfrm>
            <a:off x="708721" y="3059399"/>
            <a:ext cx="1007435" cy="461665"/>
          </a:xfrm>
          <a:prstGeom prst="rect">
            <a:avLst/>
          </a:prstGeom>
          <a:solidFill>
            <a:srgbClr val="2E7445"/>
          </a:solidFill>
          <a:ln>
            <a:solidFill>
              <a:srgbClr val="2E7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AD8A24D-A7E8-4FB2-B384-090D60A69FE0}"/>
              </a:ext>
            </a:extLst>
          </p:cNvPr>
          <p:cNvSpPr/>
          <p:nvPr/>
        </p:nvSpPr>
        <p:spPr>
          <a:xfrm>
            <a:off x="4939917" y="3074827"/>
            <a:ext cx="993693" cy="461665"/>
          </a:xfrm>
          <a:prstGeom prst="rect">
            <a:avLst/>
          </a:prstGeom>
          <a:solidFill>
            <a:srgbClr val="2E7445"/>
          </a:solidFill>
          <a:ln>
            <a:solidFill>
              <a:srgbClr val="2E7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의사결정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80CF8AF-63E8-49AD-8A29-C8BE6F20914B}"/>
              </a:ext>
            </a:extLst>
          </p:cNvPr>
          <p:cNvSpPr/>
          <p:nvPr/>
        </p:nvSpPr>
        <p:spPr>
          <a:xfrm>
            <a:off x="2860267" y="3059399"/>
            <a:ext cx="993693" cy="461665"/>
          </a:xfrm>
          <a:prstGeom prst="rect">
            <a:avLst/>
          </a:prstGeom>
          <a:solidFill>
            <a:srgbClr val="2E7445"/>
          </a:solidFill>
          <a:ln>
            <a:solidFill>
              <a:srgbClr val="2E74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기분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3B5F22E9-2AF8-4782-BF89-79DCA8C9B904}"/>
              </a:ext>
            </a:extLst>
          </p:cNvPr>
          <p:cNvSpPr/>
          <p:nvPr/>
        </p:nvSpPr>
        <p:spPr>
          <a:xfrm>
            <a:off x="1949156" y="3158021"/>
            <a:ext cx="683267" cy="258618"/>
          </a:xfrm>
          <a:prstGeom prst="rightArrow">
            <a:avLst/>
          </a:prstGeom>
          <a:solidFill>
            <a:srgbClr val="D6C194"/>
          </a:solidFill>
          <a:ln>
            <a:solidFill>
              <a:srgbClr val="D6C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</a:t>
            </a:r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A9573002-F291-4635-A139-34441E04DC9A}"/>
              </a:ext>
            </a:extLst>
          </p:cNvPr>
          <p:cNvSpPr/>
          <p:nvPr/>
        </p:nvSpPr>
        <p:spPr>
          <a:xfrm>
            <a:off x="4071316" y="3174125"/>
            <a:ext cx="657379" cy="268778"/>
          </a:xfrm>
          <a:prstGeom prst="rightArrow">
            <a:avLst/>
          </a:prstGeom>
          <a:solidFill>
            <a:srgbClr val="D6C194"/>
          </a:solidFill>
          <a:ln>
            <a:solidFill>
              <a:srgbClr val="D6C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5AD890-053D-42DE-A8FE-83F6FF527F98}"/>
              </a:ext>
            </a:extLst>
          </p:cNvPr>
          <p:cNvSpPr txBox="1"/>
          <p:nvPr/>
        </p:nvSpPr>
        <p:spPr>
          <a:xfrm>
            <a:off x="863600" y="327968"/>
            <a:ext cx="327996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공모 배경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사람과 날씨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6B2C2C9-CA4D-4EF4-9D50-F82E8E523ACB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FA6C5C-6160-4815-A921-39D2D20DB5EE}"/>
              </a:ext>
            </a:extLst>
          </p:cNvPr>
          <p:cNvSpPr txBox="1"/>
          <p:nvPr/>
        </p:nvSpPr>
        <p:spPr>
          <a:xfrm>
            <a:off x="6466007" y="707624"/>
            <a:ext cx="408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날씨경영의 필요성 증가</a:t>
            </a:r>
          </a:p>
        </p:txBody>
      </p:sp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EE8FBD19-E459-4FF1-8FF4-0739670B5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3457252"/>
              </p:ext>
            </p:extLst>
          </p:nvPr>
        </p:nvGraphicFramePr>
        <p:xfrm>
          <a:off x="7299932" y="443715"/>
          <a:ext cx="3704022" cy="2137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0094C253-B137-4E69-8B1D-AEDCE1A63955}"/>
              </a:ext>
            </a:extLst>
          </p:cNvPr>
          <p:cNvSpPr txBox="1"/>
          <p:nvPr/>
        </p:nvSpPr>
        <p:spPr>
          <a:xfrm>
            <a:off x="6539959" y="1016928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기상 산업 시장 규모 </a:t>
            </a:r>
            <a:r>
              <a:rPr lang="en-US" altLang="ko-KR" sz="12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단위</a:t>
            </a:r>
            <a:r>
              <a:rPr lang="en-US" altLang="ko-KR" sz="12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억 원</a:t>
            </a:r>
            <a:r>
              <a:rPr lang="en-US" altLang="ko-KR" sz="1200" spc="-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spc="-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F5C6F2-B483-446F-94C2-C970E096DF29}"/>
              </a:ext>
            </a:extLst>
          </p:cNvPr>
          <p:cNvSpPr txBox="1"/>
          <p:nvPr/>
        </p:nvSpPr>
        <p:spPr>
          <a:xfrm>
            <a:off x="6537808" y="1242119"/>
            <a:ext cx="79701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</a:t>
            </a:r>
            <a:r>
              <a:rPr lang="en-US" altLang="ko-KR" sz="9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33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EAC330-C38F-4971-A8B2-3430509751FB}"/>
              </a:ext>
            </a:extLst>
          </p:cNvPr>
          <p:cNvSpPr txBox="1"/>
          <p:nvPr/>
        </p:nvSpPr>
        <p:spPr>
          <a:xfrm>
            <a:off x="6474615" y="2652986"/>
            <a:ext cx="5755201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</a:t>
            </a:r>
            <a:r>
              <a:rPr lang="en-US" altLang="ko-KR" sz="1333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GDP</a:t>
            </a:r>
            <a:r>
              <a:rPr lang="ko-KR" altLang="en-US" sz="1333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333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52%</a:t>
            </a:r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ko-KR" altLang="en-US" sz="1333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산업의 </a:t>
            </a:r>
            <a:r>
              <a:rPr lang="en-US" altLang="ko-KR" sz="1333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70</a:t>
            </a:r>
            <a:r>
              <a:rPr lang="ko-KR" altLang="en-US" sz="1333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～</a:t>
            </a:r>
            <a:r>
              <a:rPr lang="en-US" altLang="ko-KR" sz="1333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80%</a:t>
            </a:r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날씨에 </a:t>
            </a:r>
            <a:r>
              <a:rPr lang="ko-KR" altLang="en-US" sz="1333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직ㆍ간접적으로</a:t>
            </a:r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영향 받음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날씨를 어떻게 관리하느냐</a:t>
            </a:r>
            <a:r>
              <a:rPr lang="en-US" altLang="ko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기업의 주요 관심사항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날씨정보를 활용해 리스크를 최소화하고 이익을 창출 중</a:t>
            </a:r>
            <a:r>
              <a:rPr lang="en-US" altLang="ko-KR" sz="1333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KDI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경제정보센터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3" name="그림 72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50B6C894-FBFF-4A24-B4CC-FF3F7F504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97" y="4202799"/>
            <a:ext cx="446647" cy="446647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0AB94FF-E3D9-4CD5-8212-2EC9BA4D10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9" y="4988475"/>
            <a:ext cx="706095" cy="24360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2E2A4D79-BD3F-4983-BC0C-1C4868E909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24353" r="7955" b="25705"/>
          <a:stretch/>
        </p:blipFill>
        <p:spPr>
          <a:xfrm>
            <a:off x="6594594" y="5835755"/>
            <a:ext cx="885619" cy="35448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0DF5927-2A87-4D4A-A6EF-DD3BDE8A6EF8}"/>
              </a:ext>
            </a:extLst>
          </p:cNvPr>
          <p:cNvSpPr txBox="1"/>
          <p:nvPr/>
        </p:nvSpPr>
        <p:spPr>
          <a:xfrm>
            <a:off x="6539958" y="3636565"/>
            <a:ext cx="16795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경영 사례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C3BF9B-9DE3-44DA-88A6-2F7CBE5E727C}"/>
              </a:ext>
            </a:extLst>
          </p:cNvPr>
          <p:cNvSpPr txBox="1"/>
          <p:nvPr/>
        </p:nvSpPr>
        <p:spPr>
          <a:xfrm>
            <a:off x="7688013" y="3996131"/>
            <a:ext cx="419832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파리바게트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날씨 판매지수 도입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기온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27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도 이상의 맑은 날씨에는 샌드위치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비가 오는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도 안팎의 날씨에는 기름기가 많은 </a:t>
            </a:r>
            <a:endParaRPr lang="en-US" altLang="ko-KR" sz="11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b="0" i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조리빵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0" i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피자빵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b="0" i="0" dirty="0" err="1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소시지빵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등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잘 팔린다는 데이터 제공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F1A24BF-6C91-42E9-BE9D-CC3F66B18484}"/>
              </a:ext>
            </a:extLst>
          </p:cNvPr>
          <p:cNvSpPr txBox="1"/>
          <p:nvPr/>
        </p:nvSpPr>
        <p:spPr>
          <a:xfrm>
            <a:off x="7686715" y="4955699"/>
            <a:ext cx="3805695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GS25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|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가맹주에게 발주 시 참고용 날씨 정보 제공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기온이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0~5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도 일 때는 양주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6~10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도일 때는 맥주가 더 잘 팔린다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점주들은 본사에서 제공하는 날씨 정보를 발주 시  참고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4FA97A-5178-42A1-901C-8D61DFA0446E}"/>
              </a:ext>
            </a:extLst>
          </p:cNvPr>
          <p:cNvSpPr txBox="1"/>
          <p:nvPr/>
        </p:nvSpPr>
        <p:spPr>
          <a:xfrm>
            <a:off x="7730009" y="5859110"/>
            <a:ext cx="42015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CJ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제일제당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곡물 가격 변동을 대비한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원가 절감에 활용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곡물가의 급변동을 사전에 대비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시기</a:t>
            </a:r>
            <a:r>
              <a:rPr lang="en-US" altLang="ko-KR" sz="1100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조정</a:t>
            </a:r>
            <a:endParaRPr lang="en-US" altLang="ko-KR" sz="1100" b="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날씨를 전문적으로 분석하는 곡물구매조직을 운영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895AC23-2B92-4E79-A6A0-8D8E0C94B8FB}"/>
              </a:ext>
            </a:extLst>
          </p:cNvPr>
          <p:cNvGrpSpPr/>
          <p:nvPr/>
        </p:nvGrpSpPr>
        <p:grpSpPr>
          <a:xfrm>
            <a:off x="337439" y="4230791"/>
            <a:ext cx="5565040" cy="1574181"/>
            <a:chOff x="865066" y="1145962"/>
            <a:chExt cx="16054412" cy="512650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00F5BC2-FF4D-4671-BE37-AE5812341C15}"/>
                </a:ext>
              </a:extLst>
            </p:cNvPr>
            <p:cNvSpPr txBox="1"/>
            <p:nvPr/>
          </p:nvSpPr>
          <p:spPr>
            <a:xfrm>
              <a:off x="865066" y="1145962"/>
              <a:ext cx="10980184" cy="1303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소비 심리에 영향을 주는 온도</a:t>
              </a:r>
            </a:p>
          </p:txBody>
        </p:sp>
        <p:graphicFrame>
          <p:nvGraphicFramePr>
            <p:cNvPr id="108" name="다이어그램 107">
              <a:extLst>
                <a:ext uri="{FF2B5EF4-FFF2-40B4-BE49-F238E27FC236}">
                  <a16:creationId xmlns:a16="http://schemas.microsoft.com/office/drawing/2014/main" id="{44CF59FF-18B8-4194-BC27-F891C3F36C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881898"/>
                </p:ext>
              </p:extLst>
            </p:nvPr>
          </p:nvGraphicFramePr>
          <p:xfrm>
            <a:off x="2039464" y="3374510"/>
            <a:ext cx="14415682" cy="7597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D5239FC-004E-4E3B-8478-4B1CD0CD94F1}"/>
                </a:ext>
              </a:extLst>
            </p:cNvPr>
            <p:cNvSpPr txBox="1"/>
            <p:nvPr/>
          </p:nvSpPr>
          <p:spPr>
            <a:xfrm>
              <a:off x="1609631" y="2465701"/>
              <a:ext cx="12442386" cy="90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A. </a:t>
              </a:r>
              <a:r>
                <a:rPr lang="ko-KR" altLang="en-US" sz="12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온화한 기온이 소비자의 소비 심리에 미치는 영향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044725F-75DD-42C9-B1E2-9569D94E93CA}"/>
                </a:ext>
              </a:extLst>
            </p:cNvPr>
            <p:cNvSpPr txBox="1"/>
            <p:nvPr/>
          </p:nvSpPr>
          <p:spPr>
            <a:xfrm>
              <a:off x="1609631" y="4490231"/>
              <a:ext cx="11550009" cy="902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B. </a:t>
              </a:r>
              <a:r>
                <a:rPr lang="ko-KR" altLang="en-US" sz="1200" spc="-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극단적인 기온이 소비자의 소비 심리에 미치는 영향</a:t>
              </a:r>
            </a:p>
          </p:txBody>
        </p:sp>
        <p:sp>
          <p:nvSpPr>
            <p:cNvPr id="111" name="화살표: 오각형 110">
              <a:extLst>
                <a:ext uri="{FF2B5EF4-FFF2-40B4-BE49-F238E27FC236}">
                  <a16:creationId xmlns:a16="http://schemas.microsoft.com/office/drawing/2014/main" id="{7181781C-7D9C-47EC-8EE4-EAAA765DD8B6}"/>
                </a:ext>
              </a:extLst>
            </p:cNvPr>
            <p:cNvSpPr/>
            <p:nvPr/>
          </p:nvSpPr>
          <p:spPr>
            <a:xfrm>
              <a:off x="2039464" y="5512770"/>
              <a:ext cx="3396942" cy="759701"/>
            </a:xfrm>
            <a:prstGeom prst="homePlate">
              <a:avLst/>
            </a:prstGeom>
            <a:solidFill>
              <a:srgbClr val="2E744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극단적인 기온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8097CEF-66EE-4B26-8786-4F2E85E6F155}"/>
                </a:ext>
              </a:extLst>
            </p:cNvPr>
            <p:cNvSpPr txBox="1"/>
            <p:nvPr/>
          </p:nvSpPr>
          <p:spPr>
            <a:xfrm>
              <a:off x="12816473" y="2677118"/>
              <a:ext cx="4103005" cy="701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 기상 연구소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DD2D198-A496-4ACE-AE81-F4315E5A080C}"/>
              </a:ext>
            </a:extLst>
          </p:cNvPr>
          <p:cNvGrpSpPr/>
          <p:nvPr/>
        </p:nvGrpSpPr>
        <p:grpSpPr>
          <a:xfrm>
            <a:off x="2918367" y="5853226"/>
            <a:ext cx="1724111" cy="220099"/>
            <a:chOff x="2088092" y="-1"/>
            <a:chExt cx="3951928" cy="55295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4" name="화살표: 갈매기형 수장 113">
              <a:extLst>
                <a:ext uri="{FF2B5EF4-FFF2-40B4-BE49-F238E27FC236}">
                  <a16:creationId xmlns:a16="http://schemas.microsoft.com/office/drawing/2014/main" id="{4B43C20C-FE63-4682-825B-E535CE664E71}"/>
                </a:ext>
              </a:extLst>
            </p:cNvPr>
            <p:cNvSpPr/>
            <p:nvPr/>
          </p:nvSpPr>
          <p:spPr>
            <a:xfrm>
              <a:off x="2088092" y="0"/>
              <a:ext cx="3951928" cy="552953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5" name="화살표: 갈매기형 수장 4">
              <a:extLst>
                <a:ext uri="{FF2B5EF4-FFF2-40B4-BE49-F238E27FC236}">
                  <a16:creationId xmlns:a16="http://schemas.microsoft.com/office/drawing/2014/main" id="{002A6306-88E7-42D4-B344-0ED7414332CC}"/>
                </a:ext>
              </a:extLst>
            </p:cNvPr>
            <p:cNvSpPr txBox="1"/>
            <p:nvPr/>
          </p:nvSpPr>
          <p:spPr>
            <a:xfrm>
              <a:off x="2221810" y="-1"/>
              <a:ext cx="3398975" cy="5529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32004" rIns="16002" bIns="32004" numCol="1" spcCol="1270" anchor="ctr" anchorCtr="0">
              <a:noAutofit/>
            </a:bodyPr>
            <a:lstStyle/>
            <a:p>
              <a:pPr algn="ctr" defTabSz="5334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spc="-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불쾌지수 상승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908CAB0-01BB-4501-9F2D-72B7180EF30A}"/>
              </a:ext>
            </a:extLst>
          </p:cNvPr>
          <p:cNvGrpSpPr/>
          <p:nvPr/>
        </p:nvGrpSpPr>
        <p:grpSpPr>
          <a:xfrm>
            <a:off x="4416692" y="5853226"/>
            <a:ext cx="1266145" cy="220099"/>
            <a:chOff x="2088092" y="0"/>
            <a:chExt cx="3951928" cy="552953"/>
          </a:xfrm>
          <a:solidFill>
            <a:srgbClr val="D6C194"/>
          </a:solidFill>
        </p:grpSpPr>
        <p:sp>
          <p:nvSpPr>
            <p:cNvPr id="117" name="화살표: 갈매기형 수장 116">
              <a:extLst>
                <a:ext uri="{FF2B5EF4-FFF2-40B4-BE49-F238E27FC236}">
                  <a16:creationId xmlns:a16="http://schemas.microsoft.com/office/drawing/2014/main" id="{3F337922-8D1B-461C-BD89-303A14FAC7D6}"/>
                </a:ext>
              </a:extLst>
            </p:cNvPr>
            <p:cNvSpPr/>
            <p:nvPr/>
          </p:nvSpPr>
          <p:spPr>
            <a:xfrm>
              <a:off x="2088092" y="0"/>
              <a:ext cx="3951928" cy="552953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8" name="화살표: 갈매기형 수장 4">
              <a:extLst>
                <a:ext uri="{FF2B5EF4-FFF2-40B4-BE49-F238E27FC236}">
                  <a16:creationId xmlns:a16="http://schemas.microsoft.com/office/drawing/2014/main" id="{55F5F8BF-65EE-4088-B6E4-20ECD0325490}"/>
                </a:ext>
              </a:extLst>
            </p:cNvPr>
            <p:cNvSpPr txBox="1"/>
            <p:nvPr/>
          </p:nvSpPr>
          <p:spPr>
            <a:xfrm>
              <a:off x="2532134" y="80860"/>
              <a:ext cx="3088649" cy="4720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32004" rIns="16002" bIns="32004" numCol="1" spcCol="1270" anchor="ctr" anchorCtr="0">
              <a:noAutofit/>
            </a:bodyPr>
            <a:lstStyle/>
            <a:p>
              <a:pPr algn="ctr" defTabSz="5334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spc="-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 심리 위축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51D9D43B-0DA7-4D98-9377-B0F28AD338D5}"/>
              </a:ext>
            </a:extLst>
          </p:cNvPr>
          <p:cNvGrpSpPr/>
          <p:nvPr/>
        </p:nvGrpSpPr>
        <p:grpSpPr>
          <a:xfrm>
            <a:off x="2918367" y="6220712"/>
            <a:ext cx="1724111" cy="220099"/>
            <a:chOff x="2088092" y="-1"/>
            <a:chExt cx="3951928" cy="55295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20" name="화살표: 갈매기형 수장 119">
              <a:extLst>
                <a:ext uri="{FF2B5EF4-FFF2-40B4-BE49-F238E27FC236}">
                  <a16:creationId xmlns:a16="http://schemas.microsoft.com/office/drawing/2014/main" id="{F31E5A90-28BF-4988-8132-789EA7D15B0B}"/>
                </a:ext>
              </a:extLst>
            </p:cNvPr>
            <p:cNvSpPr/>
            <p:nvPr/>
          </p:nvSpPr>
          <p:spPr>
            <a:xfrm>
              <a:off x="2088092" y="0"/>
              <a:ext cx="3951928" cy="552953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1" name="화살표: 갈매기형 수장 4">
              <a:extLst>
                <a:ext uri="{FF2B5EF4-FFF2-40B4-BE49-F238E27FC236}">
                  <a16:creationId xmlns:a16="http://schemas.microsoft.com/office/drawing/2014/main" id="{6F113E60-5374-414A-8718-854BF8279E7D}"/>
                </a:ext>
              </a:extLst>
            </p:cNvPr>
            <p:cNvSpPr txBox="1"/>
            <p:nvPr/>
          </p:nvSpPr>
          <p:spPr>
            <a:xfrm>
              <a:off x="2221810" y="-1"/>
              <a:ext cx="3398975" cy="5529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32004" rIns="16002" bIns="32004" numCol="1" spcCol="1270" anchor="ctr" anchorCtr="0">
              <a:noAutofit/>
            </a:bodyPr>
            <a:lstStyle/>
            <a:p>
              <a:pPr algn="ctr" defTabSz="5334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spc="-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행동의 제약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07BC893-6694-4ECC-89B5-4C4BEBEB75C7}"/>
              </a:ext>
            </a:extLst>
          </p:cNvPr>
          <p:cNvGrpSpPr/>
          <p:nvPr/>
        </p:nvGrpSpPr>
        <p:grpSpPr>
          <a:xfrm>
            <a:off x="4443134" y="6220092"/>
            <a:ext cx="1266145" cy="220719"/>
            <a:chOff x="2088092" y="-1559"/>
            <a:chExt cx="3951928" cy="554512"/>
          </a:xfrm>
          <a:solidFill>
            <a:srgbClr val="D6C194"/>
          </a:solidFill>
        </p:grpSpPr>
        <p:sp>
          <p:nvSpPr>
            <p:cNvPr id="123" name="화살표: 갈매기형 수장 122">
              <a:extLst>
                <a:ext uri="{FF2B5EF4-FFF2-40B4-BE49-F238E27FC236}">
                  <a16:creationId xmlns:a16="http://schemas.microsoft.com/office/drawing/2014/main" id="{E9AB9BC2-05BB-427E-BBA6-0F8E60D16E8D}"/>
                </a:ext>
              </a:extLst>
            </p:cNvPr>
            <p:cNvSpPr/>
            <p:nvPr/>
          </p:nvSpPr>
          <p:spPr>
            <a:xfrm>
              <a:off x="2088092" y="0"/>
              <a:ext cx="3951928" cy="552953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4" name="화살표: 갈매기형 수장 4">
              <a:extLst>
                <a:ext uri="{FF2B5EF4-FFF2-40B4-BE49-F238E27FC236}">
                  <a16:creationId xmlns:a16="http://schemas.microsoft.com/office/drawing/2014/main" id="{0783DF01-4056-41F0-8404-DC750655FC15}"/>
                </a:ext>
              </a:extLst>
            </p:cNvPr>
            <p:cNvSpPr txBox="1"/>
            <p:nvPr/>
          </p:nvSpPr>
          <p:spPr>
            <a:xfrm>
              <a:off x="2466844" y="-1559"/>
              <a:ext cx="3153936" cy="5529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32004" rIns="16002" bIns="32004" numCol="1" spcCol="1270" anchor="ctr" anchorCtr="0">
              <a:noAutofit/>
            </a:bodyPr>
            <a:lstStyle/>
            <a:p>
              <a:pPr algn="ctr" defTabSz="5334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spc="-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 심리 위축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8855A04-677A-44E3-906A-9C48CDB033A3}"/>
              </a:ext>
            </a:extLst>
          </p:cNvPr>
          <p:cNvGrpSpPr/>
          <p:nvPr/>
        </p:nvGrpSpPr>
        <p:grpSpPr>
          <a:xfrm>
            <a:off x="1917993" y="6217691"/>
            <a:ext cx="1454476" cy="233279"/>
            <a:chOff x="2052829" y="-7591"/>
            <a:chExt cx="4286126" cy="586069"/>
          </a:xfrm>
          <a:solidFill>
            <a:srgbClr val="2E7445"/>
          </a:solidFill>
        </p:grpSpPr>
        <p:sp>
          <p:nvSpPr>
            <p:cNvPr id="126" name="화살표: 갈매기형 수장 125">
              <a:extLst>
                <a:ext uri="{FF2B5EF4-FFF2-40B4-BE49-F238E27FC236}">
                  <a16:creationId xmlns:a16="http://schemas.microsoft.com/office/drawing/2014/main" id="{365F2B34-F171-454D-89E3-6198D79DF471}"/>
                </a:ext>
              </a:extLst>
            </p:cNvPr>
            <p:cNvSpPr/>
            <p:nvPr/>
          </p:nvSpPr>
          <p:spPr>
            <a:xfrm>
              <a:off x="2052829" y="-7591"/>
              <a:ext cx="4286126" cy="586069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화살표: 갈매기형 수장 4">
              <a:extLst>
                <a:ext uri="{FF2B5EF4-FFF2-40B4-BE49-F238E27FC236}">
                  <a16:creationId xmlns:a16="http://schemas.microsoft.com/office/drawing/2014/main" id="{0CA970EC-099F-4124-8F72-09F14BFBB682}"/>
                </a:ext>
              </a:extLst>
            </p:cNvPr>
            <p:cNvSpPr txBox="1"/>
            <p:nvPr/>
          </p:nvSpPr>
          <p:spPr>
            <a:xfrm>
              <a:off x="2520745" y="98368"/>
              <a:ext cx="3100042" cy="3540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32004" rIns="16002" bIns="32004" numCol="1" spcCol="1270" anchor="ctr" anchorCtr="0">
              <a:noAutofit/>
            </a:bodyPr>
            <a:lstStyle/>
            <a:p>
              <a:pPr algn="ctr" defTabSz="5334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spc="-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극단적인 저온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A2F33FF-EC7D-444D-BD8F-754E4AE2F35C}"/>
              </a:ext>
            </a:extLst>
          </p:cNvPr>
          <p:cNvGrpSpPr/>
          <p:nvPr/>
        </p:nvGrpSpPr>
        <p:grpSpPr>
          <a:xfrm>
            <a:off x="1919354" y="5854427"/>
            <a:ext cx="1453115" cy="206741"/>
            <a:chOff x="1757906" y="62904"/>
            <a:chExt cx="4282114" cy="490049"/>
          </a:xfrm>
        </p:grpSpPr>
        <p:sp>
          <p:nvSpPr>
            <p:cNvPr id="129" name="화살표: 갈매기형 수장 128">
              <a:extLst>
                <a:ext uri="{FF2B5EF4-FFF2-40B4-BE49-F238E27FC236}">
                  <a16:creationId xmlns:a16="http://schemas.microsoft.com/office/drawing/2014/main" id="{DEF513B1-F053-4044-BA86-20A13DF092C9}"/>
                </a:ext>
              </a:extLst>
            </p:cNvPr>
            <p:cNvSpPr/>
            <p:nvPr/>
          </p:nvSpPr>
          <p:spPr>
            <a:xfrm>
              <a:off x="1757906" y="62904"/>
              <a:ext cx="4282114" cy="490049"/>
            </a:xfrm>
            <a:prstGeom prst="chevron">
              <a:avLst/>
            </a:prstGeom>
            <a:solidFill>
              <a:srgbClr val="2E7445"/>
            </a:solidFill>
            <a:ln>
              <a:solidFill>
                <a:srgbClr val="0066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화살표: 갈매기형 수장 4">
              <a:extLst>
                <a:ext uri="{FF2B5EF4-FFF2-40B4-BE49-F238E27FC236}">
                  <a16:creationId xmlns:a16="http://schemas.microsoft.com/office/drawing/2014/main" id="{DB009D31-C217-41BC-AC44-BE357C0FE784}"/>
                </a:ext>
              </a:extLst>
            </p:cNvPr>
            <p:cNvSpPr txBox="1"/>
            <p:nvPr/>
          </p:nvSpPr>
          <p:spPr>
            <a:xfrm>
              <a:off x="2221811" y="132303"/>
              <a:ext cx="3398975" cy="382800"/>
            </a:xfrm>
            <a:prstGeom prst="rect">
              <a:avLst/>
            </a:prstGeom>
            <a:solidFill>
              <a:srgbClr val="2E744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32004" rIns="16002" bIns="32004" numCol="1" spcCol="1270" anchor="ctr" anchorCtr="0">
              <a:noAutofit/>
            </a:bodyPr>
            <a:lstStyle/>
            <a:p>
              <a:pPr algn="ctr" defTabSz="5334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spc="-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극단적인 고온</a:t>
              </a: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ADC028A3-499F-4AFE-A0B3-F6BA4F3A8D06}"/>
              </a:ext>
            </a:extLst>
          </p:cNvPr>
          <p:cNvSpPr/>
          <p:nvPr/>
        </p:nvSpPr>
        <p:spPr>
          <a:xfrm rot="3952648">
            <a:off x="2888492" y="1255845"/>
            <a:ext cx="188680" cy="296693"/>
          </a:xfrm>
          <a:prstGeom prst="downArrow">
            <a:avLst/>
          </a:prstGeom>
          <a:solidFill>
            <a:srgbClr val="092729"/>
          </a:solidFill>
          <a:ln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849FC8BE-7D2F-4EBE-B1F2-31D21332D1D0}"/>
              </a:ext>
            </a:extLst>
          </p:cNvPr>
          <p:cNvSpPr/>
          <p:nvPr/>
        </p:nvSpPr>
        <p:spPr>
          <a:xfrm rot="3952648">
            <a:off x="2888492" y="1586787"/>
            <a:ext cx="188680" cy="296693"/>
          </a:xfrm>
          <a:prstGeom prst="downArrow">
            <a:avLst/>
          </a:prstGeom>
          <a:solidFill>
            <a:srgbClr val="092729"/>
          </a:solidFill>
          <a:ln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1926D096-0E7F-4CFA-BB5E-AD5FC7AE97E6}"/>
              </a:ext>
            </a:extLst>
          </p:cNvPr>
          <p:cNvSpPr/>
          <p:nvPr/>
        </p:nvSpPr>
        <p:spPr>
          <a:xfrm rot="3952648">
            <a:off x="2882364" y="2152763"/>
            <a:ext cx="188680" cy="296693"/>
          </a:xfrm>
          <a:prstGeom prst="downArrow">
            <a:avLst/>
          </a:prstGeom>
          <a:solidFill>
            <a:srgbClr val="092729"/>
          </a:solidFill>
          <a:ln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F96CD45F-3A8E-48B8-8B33-8F86C24F46A7}"/>
              </a:ext>
            </a:extLst>
          </p:cNvPr>
          <p:cNvSpPr/>
          <p:nvPr/>
        </p:nvSpPr>
        <p:spPr>
          <a:xfrm rot="3952648">
            <a:off x="4348794" y="1419685"/>
            <a:ext cx="188680" cy="296693"/>
          </a:xfrm>
          <a:prstGeom prst="downArrow">
            <a:avLst/>
          </a:prstGeom>
          <a:solidFill>
            <a:srgbClr val="092729"/>
          </a:solidFill>
          <a:ln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5" grpId="0"/>
      <p:bldP spid="65" grpId="0" animBg="1"/>
      <p:bldP spid="66" grpId="0" animBg="1"/>
      <p:bldP spid="67" grpId="0" animBg="1"/>
      <p:bldP spid="68" grpId="0" animBg="1"/>
      <p:bldP spid="69" grpId="0" animBg="1"/>
      <p:bldP spid="41" grpId="0"/>
      <p:bldGraphic spid="42" grpId="0">
        <p:bldAsOne/>
      </p:bldGraphic>
      <p:bldP spid="43" grpId="0"/>
      <p:bldP spid="45" grpId="0"/>
      <p:bldP spid="46" grpId="0"/>
      <p:bldP spid="77" grpId="0"/>
      <p:bldP spid="78" grpId="0"/>
      <p:bldP spid="79" grpId="0"/>
      <p:bldP spid="80" grpId="0"/>
      <p:bldP spid="2" grpId="0" animBg="1"/>
      <p:bldP spid="51" grpId="0" animBg="1"/>
      <p:bldP spid="52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화살표: 굽음 57">
            <a:extLst>
              <a:ext uri="{FF2B5EF4-FFF2-40B4-BE49-F238E27FC236}">
                <a16:creationId xmlns:a16="http://schemas.microsoft.com/office/drawing/2014/main" id="{63C46388-EDB9-4145-B06E-F7A424B44BD6}"/>
              </a:ext>
            </a:extLst>
          </p:cNvPr>
          <p:cNvSpPr/>
          <p:nvPr/>
        </p:nvSpPr>
        <p:spPr>
          <a:xfrm rot="5400000" flipH="1" flipV="1">
            <a:off x="1433644" y="4178757"/>
            <a:ext cx="954472" cy="953440"/>
          </a:xfrm>
          <a:prstGeom prst="bentArrow">
            <a:avLst>
              <a:gd name="adj1" fmla="val 18984"/>
              <a:gd name="adj2" fmla="val 18095"/>
              <a:gd name="adj3" fmla="val 20751"/>
              <a:gd name="adj4" fmla="val 43749"/>
            </a:avLst>
          </a:prstGeom>
          <a:gradFill>
            <a:gsLst>
              <a:gs pos="0">
                <a:srgbClr val="11372F"/>
              </a:gs>
              <a:gs pos="0">
                <a:srgbClr val="092729"/>
              </a:gs>
              <a:gs pos="27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화살표: 굽음 58">
            <a:extLst>
              <a:ext uri="{FF2B5EF4-FFF2-40B4-BE49-F238E27FC236}">
                <a16:creationId xmlns:a16="http://schemas.microsoft.com/office/drawing/2014/main" id="{8811982C-F4B9-40AF-8334-C2F075FAF453}"/>
              </a:ext>
            </a:extLst>
          </p:cNvPr>
          <p:cNvSpPr/>
          <p:nvPr/>
        </p:nvSpPr>
        <p:spPr>
          <a:xfrm>
            <a:off x="1500214" y="2380436"/>
            <a:ext cx="1523392" cy="1019068"/>
          </a:xfrm>
          <a:prstGeom prst="bentArrow">
            <a:avLst>
              <a:gd name="adj1" fmla="val 18626"/>
              <a:gd name="adj2" fmla="val 16543"/>
              <a:gd name="adj3" fmla="val 20751"/>
              <a:gd name="adj4" fmla="val 43749"/>
            </a:avLst>
          </a:prstGeom>
          <a:gradFill>
            <a:gsLst>
              <a:gs pos="0">
                <a:srgbClr val="11372F"/>
              </a:gs>
              <a:gs pos="0">
                <a:srgbClr val="092729"/>
              </a:gs>
              <a:gs pos="27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화살표: 굽음 59">
            <a:extLst>
              <a:ext uri="{FF2B5EF4-FFF2-40B4-BE49-F238E27FC236}">
                <a16:creationId xmlns:a16="http://schemas.microsoft.com/office/drawing/2014/main" id="{C7E14B9B-0138-4A37-91A0-7A27F02215E1}"/>
              </a:ext>
            </a:extLst>
          </p:cNvPr>
          <p:cNvSpPr/>
          <p:nvPr/>
        </p:nvSpPr>
        <p:spPr>
          <a:xfrm rot="16200000" flipH="1" flipV="1">
            <a:off x="6055102" y="2390805"/>
            <a:ext cx="848047" cy="1004898"/>
          </a:xfrm>
          <a:prstGeom prst="bentArrow">
            <a:avLst>
              <a:gd name="adj1" fmla="val 18626"/>
              <a:gd name="adj2" fmla="val 18095"/>
              <a:gd name="adj3" fmla="val 20751"/>
              <a:gd name="adj4" fmla="val 43749"/>
            </a:avLst>
          </a:prstGeom>
          <a:gradFill>
            <a:gsLst>
              <a:gs pos="0">
                <a:srgbClr val="11372F"/>
              </a:gs>
              <a:gs pos="0">
                <a:srgbClr val="092729"/>
              </a:gs>
              <a:gs pos="27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FBFC040C-21EB-4AAE-992C-D026F6CFCDAD}"/>
              </a:ext>
            </a:extLst>
          </p:cNvPr>
          <p:cNvSpPr txBox="1"/>
          <p:nvPr/>
        </p:nvSpPr>
        <p:spPr>
          <a:xfrm>
            <a:off x="10175847" y="-16582"/>
            <a:ext cx="1773307" cy="211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5651332-9440-4523-B6F9-E04FC9E1BA75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89F080B8-917A-45D4-BD4A-2C43E397A83C}"/>
              </a:ext>
            </a:extLst>
          </p:cNvPr>
          <p:cNvSpPr/>
          <p:nvPr/>
        </p:nvSpPr>
        <p:spPr>
          <a:xfrm>
            <a:off x="3023606" y="1655262"/>
            <a:ext cx="3034478" cy="1341925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D0D8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광고 </a:t>
            </a:r>
            <a:r>
              <a: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성능 향상</a:t>
            </a:r>
            <a:endParaRPr lang="en-US" altLang="ko-KR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05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▶</a:t>
            </a:r>
            <a:r>
              <a:rPr lang="ko-KR" altLang="en-US" sz="20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 효과 증가</a:t>
            </a:r>
            <a:endParaRPr lang="en-US" altLang="ko-KR" sz="20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대중의 부정적 감정 감소 및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긍정적 평가 증가</a:t>
            </a: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711F74A2-B3FE-4C76-B09F-E532EB05D19F}"/>
              </a:ext>
            </a:extLst>
          </p:cNvPr>
          <p:cNvSpPr/>
          <p:nvPr/>
        </p:nvSpPr>
        <p:spPr>
          <a:xfrm>
            <a:off x="350199" y="3357441"/>
            <a:ext cx="2592000" cy="820800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D0D8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다량의 데이터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▶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개선</a:t>
            </a:r>
            <a:endParaRPr lang="ko-KR" altLang="en-US" sz="16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CCB022BB-F893-4629-ADCA-BD7136CEB41D}"/>
              </a:ext>
            </a:extLst>
          </p:cNvPr>
          <p:cNvSpPr/>
          <p:nvPr/>
        </p:nvSpPr>
        <p:spPr>
          <a:xfrm>
            <a:off x="8614417" y="4472702"/>
            <a:ext cx="2016434" cy="820800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D0D8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수익 증가</a:t>
            </a: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E5097F0E-E5D8-49F9-856B-49E5A7F848E3}"/>
              </a:ext>
            </a:extLst>
          </p:cNvPr>
          <p:cNvSpPr/>
          <p:nvPr/>
        </p:nvSpPr>
        <p:spPr>
          <a:xfrm>
            <a:off x="9034176" y="2117803"/>
            <a:ext cx="2412000" cy="820970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D0D8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대상 광고 </a:t>
            </a:r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유형 증가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953257-E095-4D8A-AA06-C3880A922204}"/>
              </a:ext>
            </a:extLst>
          </p:cNvPr>
          <p:cNvSpPr/>
          <p:nvPr/>
        </p:nvSpPr>
        <p:spPr>
          <a:xfrm>
            <a:off x="3017615" y="820274"/>
            <a:ext cx="1422797" cy="466882"/>
          </a:xfrm>
          <a:prstGeom prst="rect">
            <a:avLst/>
          </a:prstGeom>
          <a:noFill/>
          <a:ln w="7620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 </a:t>
            </a:r>
            <a:r>
              <a:rPr lang="en-US" altLang="ko-KR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2AB5C15D-BFE9-4ED3-9861-3D4606E55594}"/>
              </a:ext>
            </a:extLst>
          </p:cNvPr>
          <p:cNvSpPr/>
          <p:nvPr/>
        </p:nvSpPr>
        <p:spPr>
          <a:xfrm>
            <a:off x="2337239" y="4607029"/>
            <a:ext cx="2592000" cy="1228151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D0D8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</a:t>
            </a:r>
            <a:r>
              <a:rPr lang="en-US" altLang="ko-KR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 후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얻는 데이터 양 증가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95F252B5-0632-4141-9C35-B9CAD98BF62E}"/>
              </a:ext>
            </a:extLst>
          </p:cNvPr>
          <p:cNvSpPr/>
          <p:nvPr/>
        </p:nvSpPr>
        <p:spPr>
          <a:xfrm>
            <a:off x="3447035" y="1259438"/>
            <a:ext cx="523239" cy="379656"/>
          </a:xfrm>
          <a:prstGeom prst="downArrow">
            <a:avLst/>
          </a:prstGeom>
          <a:gradFill>
            <a:gsLst>
              <a:gs pos="0">
                <a:srgbClr val="092729"/>
              </a:gs>
              <a:gs pos="99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A11B4D25-F96D-4875-B5CA-B910890A2B12}"/>
              </a:ext>
            </a:extLst>
          </p:cNvPr>
          <p:cNvSpPr/>
          <p:nvPr/>
        </p:nvSpPr>
        <p:spPr>
          <a:xfrm>
            <a:off x="6338126" y="3342740"/>
            <a:ext cx="2592890" cy="820970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D0D8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 증가</a:t>
            </a:r>
          </a:p>
        </p:txBody>
      </p:sp>
      <p:sp>
        <p:nvSpPr>
          <p:cNvPr id="48" name="화살표: 굽음 47">
            <a:extLst>
              <a:ext uri="{FF2B5EF4-FFF2-40B4-BE49-F238E27FC236}">
                <a16:creationId xmlns:a16="http://schemas.microsoft.com/office/drawing/2014/main" id="{B82F681E-43F2-4B53-BC63-B372514A6B79}"/>
              </a:ext>
            </a:extLst>
          </p:cNvPr>
          <p:cNvSpPr/>
          <p:nvPr/>
        </p:nvSpPr>
        <p:spPr>
          <a:xfrm rot="5400000" flipV="1">
            <a:off x="8224988" y="2502814"/>
            <a:ext cx="837025" cy="781351"/>
          </a:xfrm>
          <a:prstGeom prst="bentArrow">
            <a:avLst>
              <a:gd name="adj1" fmla="val 18626"/>
              <a:gd name="adj2" fmla="val 18095"/>
              <a:gd name="adj3" fmla="val 20751"/>
              <a:gd name="adj4" fmla="val 41336"/>
            </a:avLst>
          </a:prstGeom>
          <a:gradFill>
            <a:gsLst>
              <a:gs pos="0">
                <a:srgbClr val="11372F"/>
              </a:gs>
              <a:gs pos="0">
                <a:srgbClr val="092729"/>
              </a:gs>
              <a:gs pos="27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CAA7590F-62FD-4CF2-B6B7-60EB15B3CB0E}"/>
              </a:ext>
            </a:extLst>
          </p:cNvPr>
          <p:cNvSpPr/>
          <p:nvPr/>
        </p:nvSpPr>
        <p:spPr>
          <a:xfrm>
            <a:off x="5287603" y="4463080"/>
            <a:ext cx="1849656" cy="820970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D0D8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부담 경감</a:t>
            </a:r>
          </a:p>
        </p:txBody>
      </p:sp>
      <p:sp>
        <p:nvSpPr>
          <p:cNvPr id="51" name="화살표: 굽음 50">
            <a:extLst>
              <a:ext uri="{FF2B5EF4-FFF2-40B4-BE49-F238E27FC236}">
                <a16:creationId xmlns:a16="http://schemas.microsoft.com/office/drawing/2014/main" id="{39550999-E983-4407-B5AD-43CB243212AD}"/>
              </a:ext>
            </a:extLst>
          </p:cNvPr>
          <p:cNvSpPr/>
          <p:nvPr/>
        </p:nvSpPr>
        <p:spPr>
          <a:xfrm rot="16200000" flipH="1" flipV="1">
            <a:off x="9032975" y="3607644"/>
            <a:ext cx="781351" cy="912442"/>
          </a:xfrm>
          <a:prstGeom prst="bentArrow">
            <a:avLst>
              <a:gd name="adj1" fmla="val 18626"/>
              <a:gd name="adj2" fmla="val 18095"/>
              <a:gd name="adj3" fmla="val 20751"/>
              <a:gd name="adj4" fmla="val 43749"/>
            </a:avLst>
          </a:prstGeom>
          <a:gradFill>
            <a:gsLst>
              <a:gs pos="0">
                <a:srgbClr val="11372F"/>
              </a:gs>
              <a:gs pos="0">
                <a:srgbClr val="092729"/>
              </a:gs>
              <a:gs pos="27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화살표: 굽음 52">
            <a:extLst>
              <a:ext uri="{FF2B5EF4-FFF2-40B4-BE49-F238E27FC236}">
                <a16:creationId xmlns:a16="http://schemas.microsoft.com/office/drawing/2014/main" id="{D71AD491-B35A-4A34-86A5-02695197E63D}"/>
              </a:ext>
            </a:extLst>
          </p:cNvPr>
          <p:cNvSpPr/>
          <p:nvPr/>
        </p:nvSpPr>
        <p:spPr>
          <a:xfrm rot="5400000" flipH="1" flipV="1">
            <a:off x="5725205" y="5265195"/>
            <a:ext cx="837025" cy="837025"/>
          </a:xfrm>
          <a:prstGeom prst="bentArrow">
            <a:avLst>
              <a:gd name="adj1" fmla="val 18626"/>
              <a:gd name="adj2" fmla="val 18095"/>
              <a:gd name="adj3" fmla="val 20751"/>
              <a:gd name="adj4" fmla="val 43749"/>
            </a:avLst>
          </a:prstGeom>
          <a:gradFill>
            <a:gsLst>
              <a:gs pos="0">
                <a:srgbClr val="11372F"/>
              </a:gs>
              <a:gs pos="0">
                <a:srgbClr val="092729"/>
              </a:gs>
              <a:gs pos="27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화살표: 굽음 53">
            <a:extLst>
              <a:ext uri="{FF2B5EF4-FFF2-40B4-BE49-F238E27FC236}">
                <a16:creationId xmlns:a16="http://schemas.microsoft.com/office/drawing/2014/main" id="{A13D6BDE-531E-4144-B2FD-358BB1F36176}"/>
              </a:ext>
            </a:extLst>
          </p:cNvPr>
          <p:cNvSpPr/>
          <p:nvPr/>
        </p:nvSpPr>
        <p:spPr>
          <a:xfrm>
            <a:off x="5780879" y="3730702"/>
            <a:ext cx="837025" cy="781351"/>
          </a:xfrm>
          <a:prstGeom prst="bentArrow">
            <a:avLst>
              <a:gd name="adj1" fmla="val 18626"/>
              <a:gd name="adj2" fmla="val 18095"/>
              <a:gd name="adj3" fmla="val 20751"/>
              <a:gd name="adj4" fmla="val 43749"/>
            </a:avLst>
          </a:prstGeom>
          <a:gradFill>
            <a:gsLst>
              <a:gs pos="0">
                <a:srgbClr val="11372F"/>
              </a:gs>
              <a:gs pos="0">
                <a:srgbClr val="092729"/>
              </a:gs>
              <a:gs pos="27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화살표: 굽음 56">
            <a:extLst>
              <a:ext uri="{FF2B5EF4-FFF2-40B4-BE49-F238E27FC236}">
                <a16:creationId xmlns:a16="http://schemas.microsoft.com/office/drawing/2014/main" id="{6EBBA9F6-1B30-4010-BB7B-86CD7A817B71}"/>
              </a:ext>
            </a:extLst>
          </p:cNvPr>
          <p:cNvSpPr/>
          <p:nvPr/>
        </p:nvSpPr>
        <p:spPr>
          <a:xfrm rot="16200000" flipH="1">
            <a:off x="4447186" y="2716087"/>
            <a:ext cx="988238" cy="2793646"/>
          </a:xfrm>
          <a:prstGeom prst="bentArrow">
            <a:avLst>
              <a:gd name="adj1" fmla="val 18626"/>
              <a:gd name="adj2" fmla="val 18095"/>
              <a:gd name="adj3" fmla="val 20751"/>
              <a:gd name="adj4" fmla="val 43749"/>
            </a:avLst>
          </a:prstGeom>
          <a:gradFill>
            <a:gsLst>
              <a:gs pos="0">
                <a:srgbClr val="11372F"/>
              </a:gs>
              <a:gs pos="0">
                <a:srgbClr val="092729"/>
              </a:gs>
              <a:gs pos="27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화살표: 굽음 60">
            <a:extLst>
              <a:ext uri="{FF2B5EF4-FFF2-40B4-BE49-F238E27FC236}">
                <a16:creationId xmlns:a16="http://schemas.microsoft.com/office/drawing/2014/main" id="{9A34FA47-3133-4D73-BD04-2BF711FF8D6A}"/>
              </a:ext>
            </a:extLst>
          </p:cNvPr>
          <p:cNvSpPr/>
          <p:nvPr/>
        </p:nvSpPr>
        <p:spPr>
          <a:xfrm flipH="1" flipV="1">
            <a:off x="9042848" y="5289470"/>
            <a:ext cx="837025" cy="781351"/>
          </a:xfrm>
          <a:prstGeom prst="bentArrow">
            <a:avLst>
              <a:gd name="adj1" fmla="val 18626"/>
              <a:gd name="adj2" fmla="val 18095"/>
              <a:gd name="adj3" fmla="val 20751"/>
              <a:gd name="adj4" fmla="val 43749"/>
            </a:avLst>
          </a:prstGeom>
          <a:gradFill>
            <a:gsLst>
              <a:gs pos="0">
                <a:srgbClr val="11372F"/>
              </a:gs>
              <a:gs pos="0">
                <a:srgbClr val="092729"/>
              </a:gs>
              <a:gs pos="27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67F0B7-00D6-4FBE-8F9D-D1BC2231B264}"/>
              </a:ext>
            </a:extLst>
          </p:cNvPr>
          <p:cNvSpPr/>
          <p:nvPr/>
        </p:nvSpPr>
        <p:spPr>
          <a:xfrm>
            <a:off x="4577595" y="820274"/>
            <a:ext cx="1422797" cy="466882"/>
          </a:xfrm>
          <a:prstGeom prst="rect">
            <a:avLst/>
          </a:prstGeom>
          <a:noFill/>
          <a:ln w="7620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 </a:t>
            </a:r>
            <a:r>
              <a:rPr lang="en-US" altLang="ko-KR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0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065C5DAB-A757-45C3-A7B4-4AF303825AEF}"/>
              </a:ext>
            </a:extLst>
          </p:cNvPr>
          <p:cNvSpPr/>
          <p:nvPr/>
        </p:nvSpPr>
        <p:spPr>
          <a:xfrm>
            <a:off x="5007015" y="1259438"/>
            <a:ext cx="523239" cy="379656"/>
          </a:xfrm>
          <a:prstGeom prst="downArrow">
            <a:avLst/>
          </a:prstGeom>
          <a:gradFill>
            <a:gsLst>
              <a:gs pos="0">
                <a:srgbClr val="092729"/>
              </a:gs>
              <a:gs pos="99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E2CF95-3CCA-4F50-A043-CCD7D70EC54E}"/>
              </a:ext>
            </a:extLst>
          </p:cNvPr>
          <p:cNvSpPr/>
          <p:nvPr/>
        </p:nvSpPr>
        <p:spPr>
          <a:xfrm>
            <a:off x="8768820" y="1245009"/>
            <a:ext cx="1422797" cy="466882"/>
          </a:xfrm>
          <a:prstGeom prst="rect">
            <a:avLst/>
          </a:prstGeom>
          <a:noFill/>
          <a:ln w="7620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 </a:t>
            </a:r>
            <a:r>
              <a:rPr lang="en-US" altLang="ko-KR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0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BE22F8AD-033B-4BB4-9467-3540E3842012}"/>
              </a:ext>
            </a:extLst>
          </p:cNvPr>
          <p:cNvSpPr/>
          <p:nvPr/>
        </p:nvSpPr>
        <p:spPr>
          <a:xfrm>
            <a:off x="9198240" y="1684173"/>
            <a:ext cx="523239" cy="379656"/>
          </a:xfrm>
          <a:prstGeom prst="downArrow">
            <a:avLst/>
          </a:prstGeom>
          <a:gradFill>
            <a:gsLst>
              <a:gs pos="0">
                <a:srgbClr val="092729"/>
              </a:gs>
              <a:gs pos="99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F0B220-AEDD-40B8-9D8B-B4311198DB93}"/>
              </a:ext>
            </a:extLst>
          </p:cNvPr>
          <p:cNvSpPr/>
          <p:nvPr/>
        </p:nvSpPr>
        <p:spPr>
          <a:xfrm>
            <a:off x="10329536" y="1245009"/>
            <a:ext cx="1422797" cy="466882"/>
          </a:xfrm>
          <a:prstGeom prst="rect">
            <a:avLst/>
          </a:prstGeom>
          <a:noFill/>
          <a:ln w="76200"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 </a:t>
            </a:r>
            <a:r>
              <a:rPr lang="en-US" altLang="ko-KR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0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CA671D6A-9C1D-4D63-A813-3C864BD1E4C0}"/>
              </a:ext>
            </a:extLst>
          </p:cNvPr>
          <p:cNvSpPr/>
          <p:nvPr/>
        </p:nvSpPr>
        <p:spPr>
          <a:xfrm>
            <a:off x="10758956" y="1684173"/>
            <a:ext cx="523239" cy="379656"/>
          </a:xfrm>
          <a:prstGeom prst="downArrow">
            <a:avLst/>
          </a:prstGeom>
          <a:gradFill>
            <a:gsLst>
              <a:gs pos="0">
                <a:srgbClr val="092729"/>
              </a:gs>
              <a:gs pos="99000">
                <a:srgbClr val="2E744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6BAE8151-5D4E-4BDB-9952-A606C7789328}"/>
              </a:ext>
            </a:extLst>
          </p:cNvPr>
          <p:cNvSpPr/>
          <p:nvPr/>
        </p:nvSpPr>
        <p:spPr>
          <a:xfrm>
            <a:off x="6441286" y="5408590"/>
            <a:ext cx="2592890" cy="1218353"/>
          </a:xfrm>
          <a:prstGeom prst="flowChartProcess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D0D8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규모의 경제 효과 및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경쟁사의 등장으로 인해 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광고</a:t>
            </a:r>
            <a:endParaRPr lang="en-US" altLang="ko-KR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단가 감소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FF2C5D-52AB-4B4D-A436-EBEA46F99A44}"/>
              </a:ext>
            </a:extLst>
          </p:cNvPr>
          <p:cNvSpPr txBox="1"/>
          <p:nvPr/>
        </p:nvSpPr>
        <p:spPr>
          <a:xfrm>
            <a:off x="863600" y="327968"/>
            <a:ext cx="637348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 모식도</a:t>
            </a:r>
          </a:p>
        </p:txBody>
      </p:sp>
    </p:spTree>
    <p:extLst>
      <p:ext uri="{BB962C8B-B14F-4D97-AF65-F5344CB8AC3E}">
        <p14:creationId xmlns:p14="http://schemas.microsoft.com/office/powerpoint/2010/main" val="181474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44" grpId="0"/>
      <p:bldP spid="19" grpId="0" animBg="1"/>
      <p:bldP spid="21" grpId="0" animBg="1"/>
      <p:bldP spid="25" grpId="0" animBg="1"/>
      <p:bldP spid="23" grpId="0" animBg="1"/>
      <p:bldP spid="35" grpId="0" animBg="1"/>
      <p:bldP spid="27" grpId="0" animBg="1"/>
      <p:bldP spid="24" grpId="0" animBg="1"/>
      <p:bldP spid="39" grpId="0" animBg="1"/>
      <p:bldP spid="48" grpId="0" animBg="1"/>
      <p:bldP spid="49" grpId="0" animBg="1"/>
      <p:bldP spid="51" grpId="0" animBg="1"/>
      <p:bldP spid="53" grpId="0" animBg="1"/>
      <p:bldP spid="54" grpId="0" animBg="1"/>
      <p:bldP spid="57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2BC3777D-21FB-4FEA-B37C-D16CDECEBAE5}"/>
              </a:ext>
            </a:extLst>
          </p:cNvPr>
          <p:cNvSpPr txBox="1"/>
          <p:nvPr/>
        </p:nvSpPr>
        <p:spPr>
          <a:xfrm>
            <a:off x="378855" y="3650489"/>
            <a:ext cx="3827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연령대별 소비 특징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37E4A-59EC-4320-965C-669656C18768}"/>
              </a:ext>
            </a:extLst>
          </p:cNvPr>
          <p:cNvSpPr txBox="1"/>
          <p:nvPr/>
        </p:nvSpPr>
        <p:spPr>
          <a:xfrm>
            <a:off x="831496" y="4052014"/>
            <a:ext cx="3522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남성                                                여성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9B4E00-D823-4276-8EA9-4817D9E291A3}"/>
              </a:ext>
            </a:extLst>
          </p:cNvPr>
          <p:cNvSpPr txBox="1"/>
          <p:nvPr/>
        </p:nvSpPr>
        <p:spPr>
          <a:xfrm>
            <a:off x="6093915" y="706532"/>
            <a:ext cx="244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광고 산업의 성장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64C34D-29D1-4B58-8A06-F0C17604E1DA}"/>
              </a:ext>
            </a:extLst>
          </p:cNvPr>
          <p:cNvSpPr txBox="1"/>
          <p:nvPr/>
        </p:nvSpPr>
        <p:spPr>
          <a:xfrm>
            <a:off x="6329983" y="3304264"/>
            <a:ext cx="544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지난 </a:t>
            </a: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한국의 광고시장은 꾸준히 성장</a:t>
            </a:r>
            <a:endParaRPr lang="en-US" altLang="ko-KR" sz="12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11" indent="-228611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한국 광고시장의 전년대비 총 광고비 성장률은 </a:t>
            </a:r>
            <a:r>
              <a:rPr lang="en-US" altLang="ko-KR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0.8%</a:t>
            </a: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추정</a:t>
            </a:r>
            <a:endParaRPr lang="en-US" altLang="ko-KR" sz="12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11" indent="-22861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커지는 광고 시장에서 효율적인 광고 전략 필요성 증대</a:t>
            </a:r>
          </a:p>
        </p:txBody>
      </p:sp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8293ED14-0F45-4745-97B8-E0A95667B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299297"/>
              </p:ext>
            </p:extLst>
          </p:nvPr>
        </p:nvGraphicFramePr>
        <p:xfrm>
          <a:off x="6165704" y="1116132"/>
          <a:ext cx="5589587" cy="2289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1B4A9E8-B780-43D5-9F4E-B11198C15EA1}"/>
              </a:ext>
            </a:extLst>
          </p:cNvPr>
          <p:cNvCxnSpPr>
            <a:cxnSpLocks/>
          </p:cNvCxnSpPr>
          <p:nvPr/>
        </p:nvCxnSpPr>
        <p:spPr>
          <a:xfrm flipV="1">
            <a:off x="6363406" y="1428443"/>
            <a:ext cx="5152078" cy="8821"/>
          </a:xfrm>
          <a:prstGeom prst="line">
            <a:avLst/>
          </a:prstGeom>
          <a:ln w="38100">
            <a:solidFill>
              <a:srgbClr val="BC9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4EEE9F-B4E6-4354-A365-3D2F65EA0B9C}"/>
              </a:ext>
            </a:extLst>
          </p:cNvPr>
          <p:cNvSpPr txBox="1"/>
          <p:nvPr/>
        </p:nvSpPr>
        <p:spPr>
          <a:xfrm>
            <a:off x="10639148" y="1144055"/>
            <a:ext cx="128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 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864D84-AB12-4241-91A4-AD87031BFC14}"/>
              </a:ext>
            </a:extLst>
          </p:cNvPr>
          <p:cNvSpPr txBox="1"/>
          <p:nvPr/>
        </p:nvSpPr>
        <p:spPr>
          <a:xfrm>
            <a:off x="6529267" y="3102424"/>
            <a:ext cx="5080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과학기술정보통신부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한국방송광고진흥공사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(2020.12), 2020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방송통신광고비 조사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42CAFF1-5793-415A-8856-559D966C9D5F}"/>
              </a:ext>
            </a:extLst>
          </p:cNvPr>
          <p:cNvCxnSpPr>
            <a:cxnSpLocks/>
          </p:cNvCxnSpPr>
          <p:nvPr/>
        </p:nvCxnSpPr>
        <p:spPr>
          <a:xfrm>
            <a:off x="6369520" y="1127028"/>
            <a:ext cx="5152078" cy="0"/>
          </a:xfrm>
          <a:prstGeom prst="line">
            <a:avLst/>
          </a:prstGeom>
          <a:ln w="38100">
            <a:solidFill>
              <a:srgbClr val="BC9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래픽 59" descr="남자 옆모습 윤곽선">
            <a:extLst>
              <a:ext uri="{FF2B5EF4-FFF2-40B4-BE49-F238E27FC236}">
                <a16:creationId xmlns:a16="http://schemas.microsoft.com/office/drawing/2014/main" id="{E9902E69-81A6-44F1-AD9F-CFC25C86D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630" y="3980305"/>
            <a:ext cx="475639" cy="385760"/>
          </a:xfrm>
          <a:prstGeom prst="rect">
            <a:avLst/>
          </a:prstGeom>
        </p:spPr>
      </p:pic>
      <p:pic>
        <p:nvPicPr>
          <p:cNvPr id="61" name="그래픽 60" descr="여성 프로필 윤곽선">
            <a:extLst>
              <a:ext uri="{FF2B5EF4-FFF2-40B4-BE49-F238E27FC236}">
                <a16:creationId xmlns:a16="http://schemas.microsoft.com/office/drawing/2014/main" id="{68DFB3E0-6291-4C66-8B58-FFD5CE7BD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8709" y="3988609"/>
            <a:ext cx="475640" cy="385761"/>
          </a:xfrm>
          <a:prstGeom prst="rect">
            <a:avLst/>
          </a:prstGeom>
        </p:spPr>
      </p:pic>
      <p:graphicFrame>
        <p:nvGraphicFramePr>
          <p:cNvPr id="62" name="표 77">
            <a:extLst>
              <a:ext uri="{FF2B5EF4-FFF2-40B4-BE49-F238E27FC236}">
                <a16:creationId xmlns:a16="http://schemas.microsoft.com/office/drawing/2014/main" id="{7EFE08B9-AA7E-4545-9F36-492B34245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83883"/>
              </p:ext>
            </p:extLst>
          </p:nvPr>
        </p:nvGraphicFramePr>
        <p:xfrm>
          <a:off x="581073" y="4310343"/>
          <a:ext cx="4953919" cy="183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5247">
                  <a:extLst>
                    <a:ext uri="{9D8B030D-6E8A-4147-A177-3AD203B41FA5}">
                      <a16:colId xmlns:a16="http://schemas.microsoft.com/office/drawing/2014/main" val="1764243285"/>
                    </a:ext>
                  </a:extLst>
                </a:gridCol>
                <a:gridCol w="1496177">
                  <a:extLst>
                    <a:ext uri="{9D8B030D-6E8A-4147-A177-3AD203B41FA5}">
                      <a16:colId xmlns:a16="http://schemas.microsoft.com/office/drawing/2014/main" val="3750176173"/>
                    </a:ext>
                  </a:extLst>
                </a:gridCol>
                <a:gridCol w="947195">
                  <a:extLst>
                    <a:ext uri="{9D8B030D-6E8A-4147-A177-3AD203B41FA5}">
                      <a16:colId xmlns:a16="http://schemas.microsoft.com/office/drawing/2014/main" val="1385307057"/>
                    </a:ext>
                  </a:extLst>
                </a:gridCol>
                <a:gridCol w="1555300">
                  <a:extLst>
                    <a:ext uri="{9D8B030D-6E8A-4147-A177-3AD203B41FA5}">
                      <a16:colId xmlns:a16="http://schemas.microsoft.com/office/drawing/2014/main" val="2404435487"/>
                    </a:ext>
                  </a:extLst>
                </a:gridCol>
              </a:tblGrid>
              <a:tr h="25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초반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주점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초반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인터넷 쇼핑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995606994"/>
                  </a:ext>
                </a:extLst>
              </a:tr>
              <a:tr h="41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초반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차량 유지비</a:t>
                      </a:r>
                      <a:endParaRPr lang="en-US" altLang="ko-KR" sz="11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인터넷 쇼핑 비중 증가</a:t>
                      </a:r>
                      <a:endParaRPr lang="en-US" altLang="ko-KR" sz="11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초반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영유아 자녀를 위한 </a:t>
                      </a:r>
                      <a:endParaRPr lang="en-US" altLang="ko-KR" sz="11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인터넷쇼핑과 유아 교육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6340752"/>
                  </a:ext>
                </a:extLst>
              </a:tr>
              <a:tr h="25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후반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재테크 시작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후반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자녀교육</a:t>
                      </a:r>
                      <a:r>
                        <a:rPr lang="en-US" altLang="ko-KR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인터넷쇼핑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896469994"/>
                  </a:ext>
                </a:extLst>
              </a:tr>
              <a:tr h="25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초반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건강</a:t>
                      </a:r>
                      <a:r>
                        <a:rPr lang="en-US" altLang="ko-KR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재테크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초반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자녀교육</a:t>
                      </a:r>
                      <a:r>
                        <a:rPr lang="en-US" altLang="ko-KR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문화</a:t>
                      </a:r>
                      <a:r>
                        <a:rPr lang="en-US" altLang="ko-KR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여가생활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48913237"/>
                  </a:ext>
                </a:extLst>
              </a:tr>
              <a:tr h="253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후반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재테크 비중 쑥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후반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의료비 지출비중 증가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275712781"/>
                  </a:ext>
                </a:extLst>
              </a:tr>
              <a:tr h="41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이상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다시 나를 찾는 소비</a:t>
                      </a:r>
                      <a:r>
                        <a:rPr lang="en-US" altLang="ko-KR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차량지출 비중 증가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09272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대 이상</a:t>
                      </a: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다시 나를 찾는 소비</a:t>
                      </a:r>
                      <a:r>
                        <a:rPr lang="en-US" altLang="ko-KR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en-US" altLang="ko-KR" sz="11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의류 소비비중 증가</a:t>
                      </a:r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1312717045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DE93114E-7B26-4437-82BD-331206759586}"/>
              </a:ext>
            </a:extLst>
          </p:cNvPr>
          <p:cNvSpPr txBox="1"/>
          <p:nvPr/>
        </p:nvSpPr>
        <p:spPr>
          <a:xfrm>
            <a:off x="4193536" y="4104496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매일경제신문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B90ED1-1240-4A30-80DD-67F31C1A8213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1CDC67-92F9-4ED4-8332-D90515471712}"/>
              </a:ext>
            </a:extLst>
          </p:cNvPr>
          <p:cNvSpPr txBox="1"/>
          <p:nvPr/>
        </p:nvSpPr>
        <p:spPr>
          <a:xfrm>
            <a:off x="5672155" y="6033063"/>
            <a:ext cx="6394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000" u="sng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</a:t>
            </a:r>
            <a:r>
              <a:rPr lang="en-US" altLang="ko-KR" sz="2000" u="sng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u="sng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</a:t>
            </a:r>
            <a:r>
              <a:rPr lang="en-US" altLang="ko-KR" sz="2000" u="sng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000" u="sng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날씨를 고려해 광고 서비스를 제공하면 어떨까</a:t>
            </a:r>
            <a:r>
              <a:rPr lang="en-US" altLang="ko-KR" sz="2000" u="sng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?”</a:t>
            </a:r>
            <a:endParaRPr lang="ko-KR" altLang="en-US" u="sng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2" name="그래픽 31" descr="아래쪽 화살표 단색으로 채워진">
            <a:extLst>
              <a:ext uri="{FF2B5EF4-FFF2-40B4-BE49-F238E27FC236}">
                <a16:creationId xmlns:a16="http://schemas.microsoft.com/office/drawing/2014/main" id="{4C5A2637-6A9D-4AA0-9324-9B805A6A98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9653" y="5600022"/>
            <a:ext cx="489035" cy="36560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563599-FE7C-4830-A4A0-8B6148906CC0}"/>
              </a:ext>
            </a:extLst>
          </p:cNvPr>
          <p:cNvSpPr txBox="1"/>
          <p:nvPr/>
        </p:nvSpPr>
        <p:spPr>
          <a:xfrm>
            <a:off x="5481507" y="4040230"/>
            <a:ext cx="6940403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기분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영향을 주고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기분은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의사결정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영향을 준다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61D1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1600" dirty="0">
                <a:solidFill>
                  <a:srgbClr val="C61D1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 구매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영향을 주며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경영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효과는 입증되었다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</a:t>
            </a: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소비성향은 다르다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산업은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성장세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그리며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효율적인 광고 방안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필요하다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9E01BCFB-658C-4C37-A4AB-B416A873C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868678"/>
              </p:ext>
            </p:extLst>
          </p:nvPr>
        </p:nvGraphicFramePr>
        <p:xfrm>
          <a:off x="413580" y="1098291"/>
          <a:ext cx="5515752" cy="228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313B52BB-0121-4C09-B071-8C1CBC151DCE}"/>
              </a:ext>
            </a:extLst>
          </p:cNvPr>
          <p:cNvSpPr txBox="1"/>
          <p:nvPr/>
        </p:nvSpPr>
        <p:spPr>
          <a:xfrm>
            <a:off x="665526" y="3317193"/>
            <a:ext cx="5307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담배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·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신발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가정용품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·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가사서비스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기타상품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·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포함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가계동향조사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04402D-9BAE-4D24-8E43-0550629856CC}"/>
              </a:ext>
            </a:extLst>
          </p:cNvPr>
          <p:cNvSpPr txBox="1"/>
          <p:nvPr/>
        </p:nvSpPr>
        <p:spPr>
          <a:xfrm>
            <a:off x="378855" y="739103"/>
            <a:ext cx="4165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가구주 연령별 소비지출 구성비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42AD12-4542-4578-95BF-9A2C05093EE5}"/>
              </a:ext>
            </a:extLst>
          </p:cNvPr>
          <p:cNvSpPr txBox="1"/>
          <p:nvPr/>
        </p:nvSpPr>
        <p:spPr>
          <a:xfrm>
            <a:off x="863601" y="327968"/>
            <a:ext cx="3013918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공모 배경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소비와 광고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C1F73A-877D-463E-A09D-531063A65C07}"/>
              </a:ext>
            </a:extLst>
          </p:cNvPr>
          <p:cNvSpPr txBox="1"/>
          <p:nvPr/>
        </p:nvSpPr>
        <p:spPr>
          <a:xfrm>
            <a:off x="801744" y="6144475"/>
            <a:ext cx="365857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연령별</a:t>
            </a:r>
            <a:r>
              <a:rPr lang="en-US" altLang="ko-KR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성별 소비 특징이 상이하다</a:t>
            </a:r>
            <a:r>
              <a:rPr lang="en-US" altLang="ko-KR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27" name="그래픽 26" descr="아래쪽 화살표 단색으로 채워진">
            <a:extLst>
              <a:ext uri="{FF2B5EF4-FFF2-40B4-BE49-F238E27FC236}">
                <a16:creationId xmlns:a16="http://schemas.microsoft.com/office/drawing/2014/main" id="{FC4C4EE6-19FF-49A6-8BC3-A33D24787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644773" y="6207552"/>
            <a:ext cx="489035" cy="365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" grpId="0"/>
      <p:bldP spid="25" grpId="0"/>
      <p:bldP spid="26" grpId="0"/>
      <p:bldGraphic spid="41" grpId="0">
        <p:bldAsOne/>
      </p:bldGraphic>
      <p:bldP spid="43" grpId="0"/>
      <p:bldP spid="44" grpId="0"/>
      <p:bldP spid="63" grpId="0"/>
      <p:bldP spid="31" grpId="0"/>
      <p:bldP spid="33" grpId="0"/>
      <p:bldGraphic spid="34" grpId="0">
        <p:bldAsOne/>
      </p:bldGraphic>
      <p:bldP spid="36" grpId="0"/>
      <p:bldP spid="47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EFD1D91-21A7-43EE-86C2-487501791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90356"/>
              </p:ext>
            </p:extLst>
          </p:nvPr>
        </p:nvGraphicFramePr>
        <p:xfrm>
          <a:off x="241235" y="1078322"/>
          <a:ext cx="6217455" cy="538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0703">
                  <a:extLst>
                    <a:ext uri="{9D8B030D-6E8A-4147-A177-3AD203B41FA5}">
                      <a16:colId xmlns:a16="http://schemas.microsoft.com/office/drawing/2014/main" val="3048875644"/>
                    </a:ext>
                  </a:extLst>
                </a:gridCol>
                <a:gridCol w="1330792">
                  <a:extLst>
                    <a:ext uri="{9D8B030D-6E8A-4147-A177-3AD203B41FA5}">
                      <a16:colId xmlns:a16="http://schemas.microsoft.com/office/drawing/2014/main" val="2638211093"/>
                    </a:ext>
                  </a:extLst>
                </a:gridCol>
                <a:gridCol w="86360">
                  <a:extLst>
                    <a:ext uri="{9D8B030D-6E8A-4147-A177-3AD203B41FA5}">
                      <a16:colId xmlns:a16="http://schemas.microsoft.com/office/drawing/2014/main" val="3644075860"/>
                    </a:ext>
                  </a:extLst>
                </a:gridCol>
                <a:gridCol w="1251522">
                  <a:extLst>
                    <a:ext uri="{9D8B030D-6E8A-4147-A177-3AD203B41FA5}">
                      <a16:colId xmlns:a16="http://schemas.microsoft.com/office/drawing/2014/main" val="3599398399"/>
                    </a:ext>
                  </a:extLst>
                </a:gridCol>
                <a:gridCol w="1552591">
                  <a:extLst>
                    <a:ext uri="{9D8B030D-6E8A-4147-A177-3AD203B41FA5}">
                      <a16:colId xmlns:a16="http://schemas.microsoft.com/office/drawing/2014/main" val="1109434133"/>
                    </a:ext>
                  </a:extLst>
                </a:gridCol>
                <a:gridCol w="1615487">
                  <a:extLst>
                    <a:ext uri="{9D8B030D-6E8A-4147-A177-3AD203B41FA5}">
                      <a16:colId xmlns:a16="http://schemas.microsoft.com/office/drawing/2014/main" val="609261715"/>
                    </a:ext>
                  </a:extLst>
                </a:gridCol>
              </a:tblGrid>
              <a:tr h="804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종관기상관측 </a:t>
                      </a:r>
                      <a:endParaRPr lang="en-US" altLang="ko-KR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일별 데이터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대기환경 </a:t>
                      </a:r>
                      <a:endParaRPr lang="en-US" altLang="ko-KR" sz="2000" b="1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정보 데이터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대기환경 </a:t>
                      </a:r>
                      <a:endParaRPr lang="en-US" altLang="ko-KR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정보 데이터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상품별 </a:t>
                      </a:r>
                      <a:endParaRPr lang="en-US" altLang="ko-KR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온라인 구매이력 </a:t>
                      </a:r>
                      <a:endParaRPr lang="en-US" altLang="ko-KR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SNS</a:t>
                      </a:r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에서의 </a:t>
                      </a:r>
                      <a:endParaRPr lang="en-US" altLang="ko-KR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상품명 </a:t>
                      </a:r>
                      <a:r>
                        <a:rPr lang="ko-KR" altLang="en-US" sz="1600" b="0" dirty="0" err="1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언급량</a:t>
                      </a:r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en-US" altLang="ko-KR" sz="1600" b="0" dirty="0">
                        <a:solidFill>
                          <a:srgbClr val="092729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92729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995692"/>
                  </a:ext>
                </a:extLst>
              </a:tr>
              <a:tr h="2385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상세내용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평균기온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일교차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일강수량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평균 풍속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평균 상대습도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평균 </a:t>
                      </a:r>
                      <a:r>
                        <a:rPr lang="ko-KR" altLang="en-US" sz="1400" dirty="0" err="1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전운량</a:t>
                      </a:r>
                      <a:endParaRPr lang="ko-KR" altLang="en-US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오존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미세먼지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오존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미세먼지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뷰티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식품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냉난방가전으로 </a:t>
                      </a:r>
                      <a:endParaRPr lang="en-US" altLang="ko-KR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분류되는 </a:t>
                      </a:r>
                      <a:endParaRPr lang="en-US" altLang="ko-KR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383</a:t>
                      </a:r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개의 품목의 </a:t>
                      </a:r>
                      <a:endParaRPr lang="en-US" altLang="ko-KR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 </a:t>
                      </a:r>
                      <a:r>
                        <a:rPr lang="ko-KR" altLang="en-US" sz="1400" dirty="0" err="1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성별별</a:t>
                      </a:r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판매량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블로그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커뮤니티</a:t>
                      </a:r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인스타그램의 </a:t>
                      </a:r>
                      <a:endParaRPr lang="en-US" altLang="ko-KR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</a:t>
                      </a:r>
                      <a:r>
                        <a:rPr lang="ko-KR" altLang="en-US" sz="1400" dirty="0" err="1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채널별</a:t>
                      </a:r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게시글 </a:t>
                      </a:r>
                      <a:endParaRPr lang="en-US" altLang="ko-KR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dirty="0" err="1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만건</a:t>
                      </a:r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당 </a:t>
                      </a:r>
                      <a:endParaRPr lang="en-US" altLang="ko-KR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물품 키워드가 </a:t>
                      </a:r>
                      <a:endParaRPr lang="en-US" altLang="ko-KR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포함된 게시글의 </a:t>
                      </a:r>
                      <a:endParaRPr lang="en-US" altLang="ko-KR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상대적 </a:t>
                      </a:r>
                      <a:r>
                        <a:rPr lang="ko-KR" altLang="en-US" sz="1400" dirty="0" err="1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문서수</a:t>
                      </a:r>
                      <a:endParaRPr lang="ko-KR" altLang="en-US" sz="14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261182"/>
                  </a:ext>
                </a:extLst>
              </a:tr>
              <a:tr h="865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2018.01.01 ~ 2019.12.31 (2</a:t>
                      </a:r>
                      <a:r>
                        <a:rPr lang="ko-KR" altLang="en-US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r>
                        <a:rPr lang="en-US" altLang="ko-KR" sz="16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09272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866052"/>
                  </a:ext>
                </a:extLst>
              </a:tr>
              <a:tr h="132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9272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출처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D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34606"/>
                  </a:ext>
                </a:extLst>
              </a:tr>
            </a:tbl>
          </a:graphicData>
        </a:graphic>
      </p:graphicFrame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4383589-95BD-41CD-BA59-C1AD7B4A1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43" y="5559108"/>
            <a:ext cx="1103027" cy="5278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CCFA57-E58F-4B24-A5FA-AE91B0411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74" y="5593721"/>
            <a:ext cx="1320800" cy="464085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7BC3099-5F36-44F8-A95B-643FBB282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01" y="5559108"/>
            <a:ext cx="1448918" cy="5663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1A76451-2FA2-4166-A05C-E4BB5CE2C4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89" y="5588292"/>
            <a:ext cx="1082511" cy="464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BFCC7-839D-4304-9942-A220BCCB41B4}"/>
              </a:ext>
            </a:extLst>
          </p:cNvPr>
          <p:cNvSpPr txBox="1"/>
          <p:nvPr/>
        </p:nvSpPr>
        <p:spPr>
          <a:xfrm>
            <a:off x="863600" y="327968"/>
            <a:ext cx="559509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정의와 </a:t>
            </a:r>
            <a:r>
              <a:rPr lang="ko-KR" altLang="en-US" sz="1867" dirty="0" err="1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정의와 활용 근거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862820-492D-404D-8507-3AA79E707721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297399-D3E0-4152-87D4-75635DCC1B83}"/>
              </a:ext>
            </a:extLst>
          </p:cNvPr>
          <p:cNvSpPr txBox="1"/>
          <p:nvPr/>
        </p:nvSpPr>
        <p:spPr>
          <a:xfrm>
            <a:off x="454532" y="622906"/>
            <a:ext cx="9679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분석에서는 크게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데이터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구매이력 데이터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데이터를 사용하였다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5807C-0002-4EA2-A52D-98A664AC5C96}"/>
              </a:ext>
            </a:extLst>
          </p:cNvPr>
          <p:cNvSpPr txBox="1"/>
          <p:nvPr/>
        </p:nvSpPr>
        <p:spPr>
          <a:xfrm>
            <a:off x="6675659" y="1505405"/>
            <a:ext cx="52699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종관기상관측 데이터 </a:t>
            </a:r>
            <a:endParaRPr lang="en-US" altLang="ko-KR" sz="2000" dirty="0">
              <a:solidFill>
                <a:srgbClr val="0066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날씨에 따른 매출 분석을 위해 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구매이력 데이터와 같은 기간의 날씨 데이터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 상위 </a:t>
            </a:r>
            <a:r>
              <a:rPr lang="en-US" altLang="ko-KR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도시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전체 인구수의 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46%, </a:t>
            </a:r>
            <a:r>
              <a:rPr lang="ko-KR" altLang="en-US" sz="1400" dirty="0" err="1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대표값으로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 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도시 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부산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인천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대구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광주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울산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수원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백령도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관악산 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지역을 대표하기 어렵다고 판단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제외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-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대구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지점 상세보기 정보가 나와있지 않아 제외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609630" latinLnBrk="0">
              <a:defRPr/>
            </a:pPr>
            <a:r>
              <a:rPr lang="en-US" altLang="ko-KR" sz="1400" dirty="0">
                <a:solidFill>
                  <a:srgbClr val="00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대기환경 정보 데이터</a:t>
            </a:r>
            <a:endParaRPr lang="en-US" altLang="ko-KR" sz="2000" dirty="0">
              <a:solidFill>
                <a:srgbClr val="0066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날씨와 더불어 대기환경 또한 매출에 영향을 끼칠 것이라 판단하여       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 데이터에 병합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사용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-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종관기상관측 데이터와 동일하게 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</a:t>
            </a:r>
            <a:r>
              <a:rPr lang="en-US" altLang="ko-KR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도시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사용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8B5FD-286A-4EDE-B7B0-9AB1FBCA7B32}"/>
              </a:ext>
            </a:extLst>
          </p:cNvPr>
          <p:cNvSpPr txBox="1"/>
          <p:nvPr/>
        </p:nvSpPr>
        <p:spPr>
          <a:xfrm>
            <a:off x="6675659" y="4946726"/>
            <a:ext cx="526990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상품별 온라인 구매이력 데이터</a:t>
            </a:r>
            <a:endParaRPr lang="en-US" altLang="ko-KR" sz="2000" dirty="0">
              <a:solidFill>
                <a:srgbClr val="0066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날씨에 따른 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판매량 예측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 사용</a:t>
            </a:r>
            <a:endParaRPr lang="en-US" altLang="ko-KR" sz="140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00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 </a:t>
            </a:r>
            <a:r>
              <a:rPr lang="ko-KR" altLang="en-US" sz="2000" dirty="0">
                <a:solidFill>
                  <a:srgbClr val="006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lang="en-US" altLang="ko-KR" sz="2000" dirty="0">
              <a:solidFill>
                <a:srgbClr val="0066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온라인 구매라는 특성상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상품이 </a:t>
            </a:r>
            <a:r>
              <a:rPr lang="en-US" altLang="ko-KR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많이 언급될 수록 </a:t>
            </a:r>
            <a:endParaRPr lang="en-US" altLang="ko-KR" sz="14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매출에 도움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 것이라 가정하여 함께 분석하기 위해 사용 </a:t>
            </a:r>
            <a:endParaRPr lang="en-US" altLang="ko-KR" sz="1050" dirty="0">
              <a:solidFill>
                <a:srgbClr val="0927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81EA660-6F42-463C-BB5D-46723F07322E}"/>
              </a:ext>
            </a:extLst>
          </p:cNvPr>
          <p:cNvSpPr/>
          <p:nvPr/>
        </p:nvSpPr>
        <p:spPr>
          <a:xfrm>
            <a:off x="6751068" y="1073658"/>
            <a:ext cx="1232492" cy="402309"/>
          </a:xfrm>
          <a:prstGeom prst="roundRect">
            <a:avLst/>
          </a:prstGeom>
          <a:solidFill>
            <a:srgbClr val="E7EBE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endParaRPr lang="ko-KR" altLang="en-US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8AD2F21-B182-4E70-B024-66248026C99B}"/>
              </a:ext>
            </a:extLst>
          </p:cNvPr>
          <p:cNvSpPr/>
          <p:nvPr/>
        </p:nvSpPr>
        <p:spPr>
          <a:xfrm>
            <a:off x="6751068" y="4529032"/>
            <a:ext cx="1232492" cy="402309"/>
          </a:xfrm>
          <a:prstGeom prst="roundRect">
            <a:avLst/>
          </a:prstGeom>
          <a:solidFill>
            <a:srgbClr val="E7EBE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OUTPUT</a:t>
            </a:r>
            <a:endParaRPr lang="ko-KR" altLang="en-US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23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7E01165B-591A-49ED-85BE-5A1080DE7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729" y="1868415"/>
            <a:ext cx="3017731" cy="17250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FF9742D-9564-4313-BFB7-51A8DD455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76" y="1846899"/>
            <a:ext cx="5757576" cy="185262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76A8C2-C9A8-4519-893D-9B88291C1678}"/>
              </a:ext>
            </a:extLst>
          </p:cNvPr>
          <p:cNvCxnSpPr>
            <a:cxnSpLocks/>
          </p:cNvCxnSpPr>
          <p:nvPr/>
        </p:nvCxnSpPr>
        <p:spPr>
          <a:xfrm>
            <a:off x="8344401" y="2755338"/>
            <a:ext cx="376279" cy="0"/>
          </a:xfrm>
          <a:prstGeom prst="straightConnector1">
            <a:avLst/>
          </a:prstGeom>
          <a:ln w="5715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D3A160-75A7-4402-AA87-938A58BE89DA}"/>
              </a:ext>
            </a:extLst>
          </p:cNvPr>
          <p:cNvSpPr/>
          <p:nvPr/>
        </p:nvSpPr>
        <p:spPr>
          <a:xfrm>
            <a:off x="5854549" y="1866249"/>
            <a:ext cx="374272" cy="17176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9DB8F6-CBBC-429E-906C-EEA83C33DAEF}"/>
              </a:ext>
            </a:extLst>
          </p:cNvPr>
          <p:cNvSpPr/>
          <p:nvPr/>
        </p:nvSpPr>
        <p:spPr>
          <a:xfrm>
            <a:off x="6484329" y="1868415"/>
            <a:ext cx="374272" cy="17176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37756C-9FCC-4E3E-B770-B6D3A2C40110}"/>
              </a:ext>
            </a:extLst>
          </p:cNvPr>
          <p:cNvSpPr/>
          <p:nvPr/>
        </p:nvSpPr>
        <p:spPr>
          <a:xfrm>
            <a:off x="10277534" y="1861664"/>
            <a:ext cx="1541930" cy="17873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FF3FA1B-C1F1-4EA7-8B1B-8686F636542D}"/>
              </a:ext>
            </a:extLst>
          </p:cNvPr>
          <p:cNvSpPr/>
          <p:nvPr/>
        </p:nvSpPr>
        <p:spPr>
          <a:xfrm>
            <a:off x="337930" y="1179454"/>
            <a:ext cx="1939103" cy="2187813"/>
          </a:xfrm>
          <a:prstGeom prst="roundRect">
            <a:avLst>
              <a:gd name="adj" fmla="val 0"/>
            </a:avLst>
          </a:prstGeom>
          <a:solidFill>
            <a:srgbClr val="0066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E85B672-5EEA-4C3B-917A-6B422419E0A4}"/>
              </a:ext>
            </a:extLst>
          </p:cNvPr>
          <p:cNvSpPr/>
          <p:nvPr/>
        </p:nvSpPr>
        <p:spPr>
          <a:xfrm>
            <a:off x="421338" y="1385191"/>
            <a:ext cx="1788266" cy="6032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대기환경 정보 데이터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241647B-C15E-46DC-80FE-10B64D354D57}"/>
              </a:ext>
            </a:extLst>
          </p:cNvPr>
          <p:cNvSpPr/>
          <p:nvPr/>
        </p:nvSpPr>
        <p:spPr>
          <a:xfrm>
            <a:off x="407733" y="2092524"/>
            <a:ext cx="1788266" cy="6032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종관기상관측 데이터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8B9A157-A815-4188-BB63-2ECCB554C5E9}"/>
              </a:ext>
            </a:extLst>
          </p:cNvPr>
          <p:cNvSpPr/>
          <p:nvPr/>
        </p:nvSpPr>
        <p:spPr>
          <a:xfrm>
            <a:off x="351537" y="5636403"/>
            <a:ext cx="1939103" cy="7110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데이터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3F813-D30B-4446-AAEF-234AF4B70D9B}"/>
              </a:ext>
            </a:extLst>
          </p:cNvPr>
          <p:cNvSpPr txBox="1"/>
          <p:nvPr/>
        </p:nvSpPr>
        <p:spPr>
          <a:xfrm>
            <a:off x="863600" y="327968"/>
            <a:ext cx="48195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정의와 </a:t>
            </a:r>
            <a:r>
              <a:rPr lang="ko-KR" altLang="en-US" sz="1867" dirty="0" err="1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데이터 </a:t>
            </a:r>
            <a:r>
              <a:rPr lang="ko-KR" altLang="en-US" sz="1867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867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3B0957-EE9B-43A5-91C9-50CAB57DA181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C4BCCF-4FFB-4FFD-A7B9-67E41E2AB3C6}"/>
              </a:ext>
            </a:extLst>
          </p:cNvPr>
          <p:cNvSpPr txBox="1"/>
          <p:nvPr/>
        </p:nvSpPr>
        <p:spPr>
          <a:xfrm>
            <a:off x="330876" y="2874490"/>
            <a:ext cx="195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 후 병합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F43F017-41CA-4739-BBD2-7270E90AE32F}"/>
              </a:ext>
            </a:extLst>
          </p:cNvPr>
          <p:cNvSpPr/>
          <p:nvPr/>
        </p:nvSpPr>
        <p:spPr>
          <a:xfrm>
            <a:off x="351537" y="4129469"/>
            <a:ext cx="1939103" cy="76208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인구수 가중치 </a:t>
            </a:r>
          </a:p>
        </p:txBody>
      </p:sp>
      <p:sp>
        <p:nvSpPr>
          <p:cNvPr id="43" name="곱하기 기호 42">
            <a:extLst>
              <a:ext uri="{FF2B5EF4-FFF2-40B4-BE49-F238E27FC236}">
                <a16:creationId xmlns:a16="http://schemas.microsoft.com/office/drawing/2014/main" id="{B4B48A99-25B4-4BC9-90A3-CCEF16440FF8}"/>
              </a:ext>
            </a:extLst>
          </p:cNvPr>
          <p:cNvSpPr/>
          <p:nvPr/>
        </p:nvSpPr>
        <p:spPr>
          <a:xfrm>
            <a:off x="1124219" y="3514565"/>
            <a:ext cx="355293" cy="467033"/>
          </a:xfrm>
          <a:prstGeom prst="mathMultiply">
            <a:avLst>
              <a:gd name="adj1" fmla="val 14587"/>
            </a:avLst>
          </a:prstGeom>
          <a:solidFill>
            <a:srgbClr val="002060"/>
          </a:solidFill>
          <a:ln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1E397F-A086-4B90-9889-86F043DFF072}"/>
              </a:ext>
            </a:extLst>
          </p:cNvPr>
          <p:cNvSpPr txBox="1"/>
          <p:nvPr/>
        </p:nvSpPr>
        <p:spPr>
          <a:xfrm>
            <a:off x="1037963" y="4872597"/>
            <a:ext cx="527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48BBED-95F6-4C5D-AEF2-4CC640EA5639}"/>
              </a:ext>
            </a:extLst>
          </p:cNvPr>
          <p:cNvSpPr txBox="1"/>
          <p:nvPr/>
        </p:nvSpPr>
        <p:spPr>
          <a:xfrm>
            <a:off x="4211285" y="940046"/>
            <a:ext cx="92228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대기 요소 중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에어코리아의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예보에 사용되는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O3, PM10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데이터만 추출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04815" indent="-304815">
              <a:buAutoNum type="arabicPeriod"/>
            </a:pPr>
            <a:endParaRPr lang="en-US" altLang="ko-KR" sz="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인구수 상위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도시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부산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광주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울산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수원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데이터 추출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6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없음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D1A9DD-E5C6-452E-907D-6129BE88D8AB}"/>
              </a:ext>
            </a:extLst>
          </p:cNvPr>
          <p:cNvSpPr/>
          <p:nvPr/>
        </p:nvSpPr>
        <p:spPr>
          <a:xfrm>
            <a:off x="2559520" y="1024414"/>
            <a:ext cx="1625600" cy="419374"/>
          </a:xfrm>
          <a:prstGeom prst="roundRect">
            <a:avLst/>
          </a:prstGeom>
          <a:noFill/>
          <a:ln w="28575">
            <a:solidFill>
              <a:srgbClr val="D0D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3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대기환경 데이터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71C2F2-EDBC-46A1-AA0E-9B593905F14A}"/>
              </a:ext>
            </a:extLst>
          </p:cNvPr>
          <p:cNvSpPr txBox="1"/>
          <p:nvPr/>
        </p:nvSpPr>
        <p:spPr>
          <a:xfrm>
            <a:off x="4211285" y="3828050"/>
            <a:ext cx="787499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도시의 데이터 추출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강수량과 풍속의 </a:t>
            </a:r>
            <a:r>
              <a:rPr lang="ko-KR" altLang="en-US" sz="16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</a:t>
            </a:r>
            <a:endParaRPr lang="en-US" altLang="ko-KR" sz="4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강수량 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 mm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미만 강수량이 </a:t>
            </a:r>
            <a:r>
              <a:rPr lang="en-US" altLang="ko-KR" sz="12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NaN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기입되어 있어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대치</a:t>
            </a:r>
            <a:endParaRPr lang="en-US" altLang="ko-KR" sz="12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풍속 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결측치는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인근 지역의 데이터로 대치 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 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파주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금산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대구 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영천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울산 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부산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en-US" altLang="ko-KR" sz="9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기상청의 기상예보와 종관관측 데이터의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요소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최고기온에서 최저기온을 뺀 값인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일교차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최종 피처로 선정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ko-KR" altLang="en-US" sz="16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</a:t>
            </a:r>
            <a:endParaRPr lang="en-US" altLang="ko-KR" sz="1600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873B27A-D040-4146-AEC3-F95E1F12E6A4}"/>
              </a:ext>
            </a:extLst>
          </p:cNvPr>
          <p:cNvSpPr/>
          <p:nvPr/>
        </p:nvSpPr>
        <p:spPr>
          <a:xfrm>
            <a:off x="2559520" y="3911893"/>
            <a:ext cx="1625600" cy="419374"/>
          </a:xfrm>
          <a:prstGeom prst="roundRect">
            <a:avLst/>
          </a:prstGeom>
          <a:noFill/>
          <a:ln w="28575">
            <a:solidFill>
              <a:srgbClr val="D0D8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333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종관 관측 데이터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68DA9E-512B-464B-83D8-505CC5ADC47C}"/>
              </a:ext>
            </a:extLst>
          </p:cNvPr>
          <p:cNvSpPr txBox="1"/>
          <p:nvPr/>
        </p:nvSpPr>
        <p:spPr>
          <a:xfrm>
            <a:off x="454532" y="622906"/>
            <a:ext cx="9679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데이터의 전처리는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대기환경 데이터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종관관측 데이터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병합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지역별 가중치 적용 순으로 진행되었다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C87C3F-190C-45A4-A649-982B8856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56" y="5457129"/>
            <a:ext cx="8953659" cy="10478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68CAAB6-2D25-4BEB-9C2F-AC31527C12E7}"/>
              </a:ext>
            </a:extLst>
          </p:cNvPr>
          <p:cNvSpPr/>
          <p:nvPr/>
        </p:nvSpPr>
        <p:spPr>
          <a:xfrm>
            <a:off x="4317002" y="5466961"/>
            <a:ext cx="7424249" cy="3417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0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19" grpId="0"/>
      <p:bldP spid="30" grpId="0" animBg="1"/>
      <p:bldP spid="32" grpId="0"/>
      <p:bldP spid="34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BA3F813-D30B-4446-AAEF-234AF4B70D9B}"/>
              </a:ext>
            </a:extLst>
          </p:cNvPr>
          <p:cNvSpPr txBox="1"/>
          <p:nvPr/>
        </p:nvSpPr>
        <p:spPr>
          <a:xfrm>
            <a:off x="863600" y="327968"/>
            <a:ext cx="481957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정의와 </a:t>
            </a:r>
            <a:r>
              <a:rPr lang="ko-KR" altLang="en-US" sz="1867" dirty="0" err="1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데이터 </a:t>
            </a:r>
            <a:r>
              <a:rPr lang="ko-KR" altLang="en-US" sz="1867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867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3B0957-EE9B-43A5-91C9-50CAB57DA181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01EF93-65F4-4CBA-B25B-903E8C752C3D}"/>
              </a:ext>
            </a:extLst>
          </p:cNvPr>
          <p:cNvSpPr txBox="1"/>
          <p:nvPr/>
        </p:nvSpPr>
        <p:spPr>
          <a:xfrm>
            <a:off x="2711321" y="1591167"/>
            <a:ext cx="8772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지역별 인구수의 가중치를 구하여 날씨 데이터의 각 요소에 적용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완료</a:t>
            </a:r>
            <a:endParaRPr lang="en-US" altLang="ko-KR" sz="1600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b="1" dirty="0">
              <a:solidFill>
                <a:srgbClr val="0066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22BC1-044D-4755-8EDC-6DC838925A10}"/>
              </a:ext>
            </a:extLst>
          </p:cNvPr>
          <p:cNvSpPr txBox="1"/>
          <p:nvPr/>
        </p:nvSpPr>
        <p:spPr>
          <a:xfrm>
            <a:off x="3461785" y="3986182"/>
            <a:ext cx="812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기온의 경우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2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sz="1200" spc="-15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spc="-15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 인구 가중치 * 서울 평균 기온</a:t>
            </a:r>
            <a:r>
              <a:rPr lang="en-US" altLang="ko-KR" sz="1200" spc="-15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 +  (</a:t>
            </a:r>
            <a:r>
              <a:rPr lang="ko-KR" altLang="en-US" sz="1200" spc="-15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부산 인구 가중치 * 부산 평균 기온</a:t>
            </a:r>
            <a:r>
              <a:rPr lang="en-US" altLang="ko-KR" sz="1200" spc="-15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 +  …  +  (</a:t>
            </a:r>
            <a:r>
              <a:rPr lang="ko-KR" altLang="en-US" sz="1200" spc="-15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수원 인구 가중치 * 수원 평균 기온</a:t>
            </a:r>
            <a:r>
              <a:rPr lang="en-US" altLang="ko-KR" sz="1200" spc="-15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 </a:t>
            </a:r>
            <a:r>
              <a:rPr lang="en-US" altLang="ko-KR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</a:t>
            </a:r>
            <a:r>
              <a:rPr lang="ko-KR" altLang="en-US" sz="12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전국 평균 기온</a:t>
            </a:r>
            <a:endParaRPr lang="en-US" altLang="ko-KR" sz="105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51EB3E7-61F7-4D5E-A938-5CC188B8B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b="50808"/>
          <a:stretch/>
        </p:blipFill>
        <p:spPr>
          <a:xfrm>
            <a:off x="2760775" y="4858883"/>
            <a:ext cx="9060024" cy="13629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B4AE702-3CC0-479B-94E4-7D340AE9CA2B}"/>
              </a:ext>
            </a:extLst>
          </p:cNvPr>
          <p:cNvSpPr txBox="1"/>
          <p:nvPr/>
        </p:nvSpPr>
        <p:spPr>
          <a:xfrm>
            <a:off x="6882540" y="3486658"/>
            <a:ext cx="299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데이터 기준연도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2018~19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15AC831-0D07-454A-A9FF-36C9CF4DF2A7}"/>
                  </a:ext>
                </a:extLst>
              </p:cNvPr>
              <p:cNvSpPr/>
              <p:nvPr/>
            </p:nvSpPr>
            <p:spPr>
              <a:xfrm>
                <a:off x="4766827" y="2141684"/>
                <a:ext cx="5087247" cy="1301911"/>
              </a:xfrm>
              <a:prstGeom prst="roundRect">
                <a:avLst/>
              </a:prstGeom>
              <a:solidFill>
                <a:srgbClr val="D0D8DA"/>
              </a:solidFill>
              <a:ln>
                <a:solidFill>
                  <a:srgbClr val="D0D8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rgbClr val="092729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지역별 인구수 가중치</a:t>
                </a:r>
                <a:br>
                  <a:rPr lang="en-US" altLang="ko-KR" sz="1100" dirty="0">
                    <a:solidFill>
                      <a:srgbClr val="0927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sz="1100" dirty="0">
                    <a:solidFill>
                      <a:srgbClr val="09272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인구수 중 각 도시가 차지하는 인구수의 비율</a:t>
                </a:r>
                <a:endParaRPr lang="en-US" altLang="ko-KR" sz="1100" u="sng" dirty="0">
                  <a:solidFill>
                    <a:srgbClr val="09272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09272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fPr>
                      <m:num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각</m:t>
                        </m:r>
                        <m:r>
                          <a:rPr lang="en-US" altLang="ko-KR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도</m:t>
                        </m:r>
                        <m:r>
                          <a:rPr lang="ko-KR" altLang="en-US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시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의</m:t>
                        </m:r>
                        <m:r>
                          <a:rPr lang="en-US" altLang="ko-KR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인</m:t>
                        </m:r>
                        <m:r>
                          <a:rPr lang="ko-KR" altLang="en-US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구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수</m:t>
                        </m:r>
                      </m:num>
                      <m:den>
                        <m:r>
                          <a:rPr lang="en-US" altLang="ko-KR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𝟖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개</m:t>
                        </m:r>
                        <m:r>
                          <a:rPr lang="en-US" altLang="ko-KR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도</m:t>
                        </m:r>
                        <m:r>
                          <a:rPr lang="ko-KR" altLang="en-US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시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의</m:t>
                        </m:r>
                        <m:r>
                          <a:rPr lang="en-US" altLang="ko-KR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인</m:t>
                        </m:r>
                        <m:r>
                          <a:rPr lang="ko-KR" altLang="en-US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구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수</m:t>
                        </m:r>
                        <m:r>
                          <a:rPr lang="ko-KR" altLang="en-US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의</m:t>
                        </m:r>
                        <m:r>
                          <a:rPr lang="en-US" altLang="ko-KR" sz="1600" b="1" i="0" smtClean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 </m:t>
                        </m:r>
                        <m:r>
                          <a:rPr lang="ko-KR" altLang="en-US" sz="1600" b="1" i="0">
                            <a:solidFill>
                              <a:srgbClr val="092729"/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합</m:t>
                        </m:r>
                      </m:den>
                    </m:f>
                  </m:oMath>
                </a14:m>
                <a:endParaRPr lang="en-US" altLang="ko-KR" sz="1100" u="sng" dirty="0">
                  <a:solidFill>
                    <a:srgbClr val="09272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15AC831-0D07-454A-A9FF-36C9CF4DF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827" y="2141684"/>
                <a:ext cx="5087247" cy="13019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D0D8DA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586EFF2-15E2-40EA-AD4A-0235EF1EFE87}"/>
              </a:ext>
            </a:extLst>
          </p:cNvPr>
          <p:cNvSpPr txBox="1"/>
          <p:nvPr/>
        </p:nvSpPr>
        <p:spPr>
          <a:xfrm>
            <a:off x="454532" y="622906"/>
            <a:ext cx="9679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데이터의 전처리는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대기환경 데이터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종관관측 데이터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병합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지역별 가중치 적용 순으로 진행되었다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230027F-29D4-495C-9E11-2E018A8951A3}"/>
              </a:ext>
            </a:extLst>
          </p:cNvPr>
          <p:cNvSpPr/>
          <p:nvPr/>
        </p:nvSpPr>
        <p:spPr>
          <a:xfrm>
            <a:off x="337930" y="1179454"/>
            <a:ext cx="1939103" cy="2187813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23D14E1-7839-4941-AD4A-ED3B2EF22162}"/>
              </a:ext>
            </a:extLst>
          </p:cNvPr>
          <p:cNvSpPr/>
          <p:nvPr/>
        </p:nvSpPr>
        <p:spPr>
          <a:xfrm>
            <a:off x="421338" y="1385191"/>
            <a:ext cx="1788266" cy="60323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대기환경 정보 데이터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E0BAB1F-C6D6-4E86-ADC3-7AA89466E8D8}"/>
              </a:ext>
            </a:extLst>
          </p:cNvPr>
          <p:cNvSpPr/>
          <p:nvPr/>
        </p:nvSpPr>
        <p:spPr>
          <a:xfrm>
            <a:off x="407733" y="2092524"/>
            <a:ext cx="1788266" cy="60323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종관기상관측 데이터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60EDF99-5C83-4C41-9444-B027BB201BFA}"/>
              </a:ext>
            </a:extLst>
          </p:cNvPr>
          <p:cNvSpPr/>
          <p:nvPr/>
        </p:nvSpPr>
        <p:spPr>
          <a:xfrm>
            <a:off x="351537" y="5636403"/>
            <a:ext cx="1939103" cy="711059"/>
          </a:xfrm>
          <a:prstGeom prst="roundRect">
            <a:avLst>
              <a:gd name="adj" fmla="val 0"/>
            </a:avLst>
          </a:prstGeom>
          <a:solidFill>
            <a:srgbClr val="006600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데이터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A88A79-54C1-49B8-B9B2-4FD8035CC68E}"/>
              </a:ext>
            </a:extLst>
          </p:cNvPr>
          <p:cNvSpPr txBox="1"/>
          <p:nvPr/>
        </p:nvSpPr>
        <p:spPr>
          <a:xfrm>
            <a:off x="332231" y="2874490"/>
            <a:ext cx="195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16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 후 병합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54548DC-9683-4D94-B0D1-EE79EA40FAF2}"/>
              </a:ext>
            </a:extLst>
          </p:cNvPr>
          <p:cNvSpPr/>
          <p:nvPr/>
        </p:nvSpPr>
        <p:spPr>
          <a:xfrm>
            <a:off x="351537" y="4129469"/>
            <a:ext cx="1939103" cy="762088"/>
          </a:xfrm>
          <a:prstGeom prst="roundRect">
            <a:avLst>
              <a:gd name="adj" fmla="val 0"/>
            </a:avLst>
          </a:prstGeom>
          <a:solidFill>
            <a:srgbClr val="006600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지역별 인구수 가중치 </a:t>
            </a:r>
          </a:p>
        </p:txBody>
      </p: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5BA060B5-1AA5-4313-9FC5-4576672F53E0}"/>
              </a:ext>
            </a:extLst>
          </p:cNvPr>
          <p:cNvSpPr/>
          <p:nvPr/>
        </p:nvSpPr>
        <p:spPr>
          <a:xfrm>
            <a:off x="1124219" y="3523530"/>
            <a:ext cx="355293" cy="467033"/>
          </a:xfrm>
          <a:prstGeom prst="mathMultiply">
            <a:avLst>
              <a:gd name="adj1" fmla="val 14587"/>
            </a:avLst>
          </a:prstGeom>
          <a:solidFill>
            <a:srgbClr val="002060"/>
          </a:solidFill>
          <a:ln>
            <a:solidFill>
              <a:srgbClr val="092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732AB2-83C2-46D4-92B5-1E50194CA292}"/>
              </a:ext>
            </a:extLst>
          </p:cNvPr>
          <p:cNvSpPr txBox="1"/>
          <p:nvPr/>
        </p:nvSpPr>
        <p:spPr>
          <a:xfrm>
            <a:off x="1037963" y="4872597"/>
            <a:ext cx="527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C8563A-9146-4B10-B4D1-5B2C8B41BE75}"/>
              </a:ext>
            </a:extLst>
          </p:cNvPr>
          <p:cNvSpPr txBox="1"/>
          <p:nvPr/>
        </p:nvSpPr>
        <p:spPr>
          <a:xfrm>
            <a:off x="2711321" y="1092978"/>
            <a:ext cx="7692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 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전처리가 완료된 대기환경 데이터와 종관관측 데이터를 병합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2B0CC-231F-4BE1-A475-35E261E65FC5}"/>
              </a:ext>
            </a:extLst>
          </p:cNvPr>
          <p:cNvSpPr/>
          <p:nvPr/>
        </p:nvSpPr>
        <p:spPr>
          <a:xfrm>
            <a:off x="3598325" y="4872597"/>
            <a:ext cx="8170888" cy="4145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8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44" grpId="0"/>
      <p:bldP spid="32" grpId="0" animBg="1"/>
      <p:bldP spid="21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7A1BA71-E5FE-449A-9EE2-0BA40E4B8359}"/>
              </a:ext>
            </a:extLst>
          </p:cNvPr>
          <p:cNvSpPr/>
          <p:nvPr/>
        </p:nvSpPr>
        <p:spPr>
          <a:xfrm>
            <a:off x="330521" y="5946035"/>
            <a:ext cx="1932290" cy="632565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소분류</a:t>
            </a:r>
            <a:endParaRPr lang="en-US" altLang="ko-KR" sz="1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Hot Encoding</a:t>
            </a:r>
            <a:endParaRPr lang="ko-KR" altLang="en-US" sz="1400" dirty="0">
              <a:solidFill>
                <a:srgbClr val="09272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EFC38E-500E-4C14-9C6A-0F1E51BE2C81}"/>
              </a:ext>
            </a:extLst>
          </p:cNvPr>
          <p:cNvSpPr txBox="1"/>
          <p:nvPr/>
        </p:nvSpPr>
        <p:spPr>
          <a:xfrm>
            <a:off x="2447817" y="4102729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6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NaN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대치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2457EC0-9BBC-42CC-8183-1CBD69E64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r="28164"/>
          <a:stretch/>
        </p:blipFill>
        <p:spPr>
          <a:xfrm>
            <a:off x="2643705" y="4875316"/>
            <a:ext cx="7617294" cy="1680693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A77EEE-9D07-445E-8671-124561A23BDF}"/>
              </a:ext>
            </a:extLst>
          </p:cNvPr>
          <p:cNvCxnSpPr>
            <a:cxnSpLocks/>
          </p:cNvCxnSpPr>
          <p:nvPr/>
        </p:nvCxnSpPr>
        <p:spPr>
          <a:xfrm>
            <a:off x="8454881" y="4771228"/>
            <a:ext cx="0" cy="1792453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8ACAC5-4478-4404-A385-CC74A403D3C2}"/>
              </a:ext>
            </a:extLst>
          </p:cNvPr>
          <p:cNvSpPr txBox="1"/>
          <p:nvPr/>
        </p:nvSpPr>
        <p:spPr>
          <a:xfrm>
            <a:off x="863600" y="327968"/>
            <a:ext cx="50753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정의와 </a:t>
            </a:r>
            <a:r>
              <a:rPr lang="ko-KR" altLang="en-US" sz="1867" dirty="0" err="1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판매량 데이터 </a:t>
            </a:r>
            <a:r>
              <a:rPr lang="ko-KR" altLang="en-US" sz="1867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867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18A8AF-B9C2-406D-97E8-73FAE831D39E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A608EB0-7398-4034-9A74-0AA5E638C883}"/>
              </a:ext>
            </a:extLst>
          </p:cNvPr>
          <p:cNvCxnSpPr>
            <a:cxnSpLocks/>
          </p:cNvCxnSpPr>
          <p:nvPr/>
        </p:nvCxnSpPr>
        <p:spPr>
          <a:xfrm>
            <a:off x="1321433" y="2787695"/>
            <a:ext cx="0" cy="363783"/>
          </a:xfrm>
          <a:prstGeom prst="straightConnector1">
            <a:avLst/>
          </a:prstGeom>
          <a:ln w="5715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134E476-5B93-4BF3-9C52-7229A362CEC6}"/>
              </a:ext>
            </a:extLst>
          </p:cNvPr>
          <p:cNvSpPr/>
          <p:nvPr/>
        </p:nvSpPr>
        <p:spPr>
          <a:xfrm>
            <a:off x="344563" y="1026317"/>
            <a:ext cx="1932470" cy="1686487"/>
          </a:xfrm>
          <a:prstGeom prst="roundRect">
            <a:avLst>
              <a:gd name="adj" fmla="val 0"/>
            </a:avLst>
          </a:prstGeom>
          <a:solidFill>
            <a:srgbClr val="006600"/>
          </a:solidFill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8E319B7-7006-4CAE-A74C-0146715CBDE6}"/>
              </a:ext>
            </a:extLst>
          </p:cNvPr>
          <p:cNvSpPr/>
          <p:nvPr/>
        </p:nvSpPr>
        <p:spPr>
          <a:xfrm>
            <a:off x="448759" y="1205467"/>
            <a:ext cx="1743801" cy="3793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</a:t>
            </a:r>
            <a:r>
              <a:rPr lang="en-US" altLang="ko-KR" sz="1400" spc="-1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400" spc="-1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성별 데이터 분류</a:t>
            </a:r>
            <a:endParaRPr lang="en-US" altLang="ko-KR" sz="1400" spc="-1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53E4886-9D82-4AB7-97EF-CE6227C981A1}"/>
              </a:ext>
            </a:extLst>
          </p:cNvPr>
          <p:cNvSpPr/>
          <p:nvPr/>
        </p:nvSpPr>
        <p:spPr>
          <a:xfrm>
            <a:off x="448759" y="1670041"/>
            <a:ext cx="1743801" cy="3793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4A16D64-AC71-40D9-95FC-A5C6887A293A}"/>
              </a:ext>
            </a:extLst>
          </p:cNvPr>
          <p:cNvSpPr/>
          <p:nvPr/>
        </p:nvSpPr>
        <p:spPr>
          <a:xfrm>
            <a:off x="448759" y="2130895"/>
            <a:ext cx="1743801" cy="3957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데이터와 병합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16B9B8-C66D-44D6-B578-68E5FFFCEF3E}"/>
              </a:ext>
            </a:extLst>
          </p:cNvPr>
          <p:cNvGrpSpPr/>
          <p:nvPr/>
        </p:nvGrpSpPr>
        <p:grpSpPr>
          <a:xfrm>
            <a:off x="343371" y="3223057"/>
            <a:ext cx="1939104" cy="1784674"/>
            <a:chOff x="118691" y="3256132"/>
            <a:chExt cx="2173032" cy="1784674"/>
          </a:xfrm>
          <a:noFill/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B3B0A4B-86AA-46FF-BF21-C2851CB3FB8B}"/>
                </a:ext>
              </a:extLst>
            </p:cNvPr>
            <p:cNvSpPr/>
            <p:nvPr/>
          </p:nvSpPr>
          <p:spPr>
            <a:xfrm>
              <a:off x="118691" y="3256132"/>
              <a:ext cx="2173032" cy="1784674"/>
            </a:xfrm>
            <a:prstGeom prst="roundRect">
              <a:avLst>
                <a:gd name="adj" fmla="val 0"/>
              </a:avLst>
            </a:prstGeom>
            <a:grpFill/>
            <a:ln w="381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136ADEF-6FA2-46BD-B153-8ABBAA082761}"/>
                </a:ext>
              </a:extLst>
            </p:cNvPr>
            <p:cNvSpPr/>
            <p:nvPr/>
          </p:nvSpPr>
          <p:spPr>
            <a:xfrm>
              <a:off x="232965" y="3395157"/>
              <a:ext cx="1964948" cy="684289"/>
            </a:xfrm>
            <a:prstGeom prst="roundRect">
              <a:avLst/>
            </a:prstGeom>
            <a:grpFill/>
            <a:ln w="381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상품과 날씨 간의</a:t>
              </a:r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상관계수 분석</a:t>
              </a:r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33EE4C-A645-4FA6-8D99-68961FA31FA5}"/>
                </a:ext>
              </a:extLst>
            </p:cNvPr>
            <p:cNvSpPr/>
            <p:nvPr/>
          </p:nvSpPr>
          <p:spPr>
            <a:xfrm>
              <a:off x="232965" y="4203485"/>
              <a:ext cx="1954168" cy="658474"/>
            </a:xfrm>
            <a:prstGeom prst="roundRect">
              <a:avLst/>
            </a:prstGeom>
            <a:grpFill/>
            <a:ln w="381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상관계수가 </a:t>
              </a:r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spc="-15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0.3 </a:t>
              </a:r>
              <a:r>
                <a:rPr lang="ko-KR" altLang="en-US" sz="1400" spc="-15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이상인 품목 선정</a:t>
              </a:r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8AFD86-33B5-4B8A-8A46-790B2E8A3C47}"/>
              </a:ext>
            </a:extLst>
          </p:cNvPr>
          <p:cNvCxnSpPr>
            <a:cxnSpLocks/>
          </p:cNvCxnSpPr>
          <p:nvPr/>
        </p:nvCxnSpPr>
        <p:spPr>
          <a:xfrm>
            <a:off x="1307125" y="5093641"/>
            <a:ext cx="0" cy="36378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>
            <a:extLst>
              <a:ext uri="{FF2B5EF4-FFF2-40B4-BE49-F238E27FC236}">
                <a16:creationId xmlns:a16="http://schemas.microsoft.com/office/drawing/2014/main" id="{0785CA8E-AC0F-4D5F-927C-17FBD51B0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2" r="3244"/>
          <a:stretch/>
        </p:blipFill>
        <p:spPr>
          <a:xfrm>
            <a:off x="10849145" y="4862667"/>
            <a:ext cx="1008989" cy="168069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87B171-43C9-420C-946C-205E5A287891}"/>
              </a:ext>
            </a:extLst>
          </p:cNvPr>
          <p:cNvSpPr txBox="1"/>
          <p:nvPr/>
        </p:nvSpPr>
        <p:spPr>
          <a:xfrm>
            <a:off x="10281465" y="5238149"/>
            <a:ext cx="67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92729"/>
                </a:solidFill>
              </a:rPr>
              <a:t>...</a:t>
            </a:r>
            <a:endParaRPr lang="ko-KR" altLang="en-US" sz="4000" b="1" dirty="0">
              <a:solidFill>
                <a:srgbClr val="092729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4A6D8A8-EA19-4EB4-A277-78F62D959F86}"/>
              </a:ext>
            </a:extLst>
          </p:cNvPr>
          <p:cNvSpPr/>
          <p:nvPr/>
        </p:nvSpPr>
        <p:spPr>
          <a:xfrm>
            <a:off x="330590" y="5547518"/>
            <a:ext cx="1922654" cy="368934"/>
          </a:xfrm>
          <a:prstGeom prst="roundRect">
            <a:avLst/>
          </a:prstGeom>
          <a:solidFill>
            <a:srgbClr val="E7EBEC"/>
          </a:solidFill>
          <a:ln>
            <a:solidFill>
              <a:srgbClr val="E7E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판매량 데이터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77B220-1592-4D71-B2FF-6271ADC7ADD4}"/>
              </a:ext>
            </a:extLst>
          </p:cNvPr>
          <p:cNvSpPr txBox="1"/>
          <p:nvPr/>
        </p:nvSpPr>
        <p:spPr>
          <a:xfrm>
            <a:off x="2389882" y="971565"/>
            <a:ext cx="7935654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buAutoNum type="arabicPeriod"/>
            </a:pP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성별로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날짜마다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동일 상품 판매량 존재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10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컬럼으로 바꿔주었다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04815" indent="-304815">
              <a:buAutoNum type="arabicPeriod"/>
            </a:pP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333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E4D739-1155-4778-9529-87712CDB4BF9}"/>
              </a:ext>
            </a:extLst>
          </p:cNvPr>
          <p:cNvSpPr txBox="1"/>
          <p:nvPr/>
        </p:nvSpPr>
        <p:spPr>
          <a:xfrm>
            <a:off x="2480995" y="1313523"/>
            <a:ext cx="584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 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10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행으로 존재하는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2018.01.01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공기청정기 판매량</a:t>
            </a:r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A1697996-C804-451D-8704-E0FFE4B5D9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58"/>
          <a:stretch/>
        </p:blipFill>
        <p:spPr>
          <a:xfrm>
            <a:off x="2580619" y="2999734"/>
            <a:ext cx="3497238" cy="957680"/>
          </a:xfrm>
          <a:prstGeom prst="rect">
            <a:avLst/>
          </a:prstGeom>
        </p:spPr>
      </p:pic>
      <p:pic>
        <p:nvPicPr>
          <p:cNvPr id="42" name="그림 41" descr="테이블이(가) 표시된 사진&#10;&#10;자동 생성된 설명">
            <a:extLst>
              <a:ext uri="{FF2B5EF4-FFF2-40B4-BE49-F238E27FC236}">
                <a16:creationId xmlns:a16="http://schemas.microsoft.com/office/drawing/2014/main" id="{A298E1CD-9EF0-41AB-80B2-126D5535C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50"/>
          <a:stretch/>
        </p:blipFill>
        <p:spPr>
          <a:xfrm>
            <a:off x="2598762" y="1608769"/>
            <a:ext cx="3497238" cy="113443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3A0E1ED-B3B7-4500-9A4B-CE451AE2BFE6}"/>
              </a:ext>
            </a:extLst>
          </p:cNvPr>
          <p:cNvSpPr txBox="1"/>
          <p:nvPr/>
        </p:nvSpPr>
        <p:spPr>
          <a:xfrm>
            <a:off x="6635362" y="3268497"/>
            <a:ext cx="623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 </a:t>
            </a:r>
            <a:r>
              <a:rPr lang="en-US" altLang="ko-KR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일별 판매량을 연령 성별별로 </a:t>
            </a:r>
            <a:r>
              <a:rPr lang="en-US" altLang="ko-KR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0927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행에 담기도록 정렬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B9E4E6-949C-4139-B794-005B4532224A}"/>
              </a:ext>
            </a:extLst>
          </p:cNvPr>
          <p:cNvSpPr/>
          <p:nvPr/>
        </p:nvSpPr>
        <p:spPr>
          <a:xfrm>
            <a:off x="3506882" y="1649317"/>
            <a:ext cx="671219" cy="2308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44F2019-F676-4AD6-8229-551113F8F25A}"/>
              </a:ext>
            </a:extLst>
          </p:cNvPr>
          <p:cNvCxnSpPr>
            <a:cxnSpLocks/>
          </p:cNvCxnSpPr>
          <p:nvPr/>
        </p:nvCxnSpPr>
        <p:spPr>
          <a:xfrm>
            <a:off x="6379561" y="2854218"/>
            <a:ext cx="38608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CE46A51-5EAB-4C48-91EF-0C71902B0DED}"/>
              </a:ext>
            </a:extLst>
          </p:cNvPr>
          <p:cNvSpPr txBox="1"/>
          <p:nvPr/>
        </p:nvSpPr>
        <p:spPr>
          <a:xfrm>
            <a:off x="4211989" y="2484084"/>
            <a:ext cx="568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92729"/>
                </a:solidFill>
              </a:rPr>
              <a:t>...</a:t>
            </a:r>
            <a:endParaRPr lang="ko-KR" altLang="en-US" sz="3200" b="1" dirty="0">
              <a:solidFill>
                <a:srgbClr val="092729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959F6FD-C9E9-4B66-952C-6513E30787A1}"/>
              </a:ext>
            </a:extLst>
          </p:cNvPr>
          <p:cNvGrpSpPr/>
          <p:nvPr/>
        </p:nvGrpSpPr>
        <p:grpSpPr>
          <a:xfrm>
            <a:off x="10271081" y="2370437"/>
            <a:ext cx="1492164" cy="773964"/>
            <a:chOff x="8865341" y="3966080"/>
            <a:chExt cx="2137940" cy="99864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F5A9D98-AA2A-4FB4-BE6D-261124827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38" t="2149" r="7677" b="-3011"/>
            <a:stretch/>
          </p:blipFill>
          <p:spPr>
            <a:xfrm>
              <a:off x="8865341" y="3966080"/>
              <a:ext cx="2137939" cy="57701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18FF3EA-28C2-49C3-A90F-BA769A7A0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81" t="-1" r="7613" b="1689"/>
            <a:stretch/>
          </p:blipFill>
          <p:spPr>
            <a:xfrm>
              <a:off x="8865341" y="4512610"/>
              <a:ext cx="2137940" cy="452115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1311C0B-1A5D-477A-8340-E4D94645DD83}"/>
              </a:ext>
            </a:extLst>
          </p:cNvPr>
          <p:cNvGrpSpPr/>
          <p:nvPr/>
        </p:nvGrpSpPr>
        <p:grpSpPr>
          <a:xfrm>
            <a:off x="7119956" y="2398581"/>
            <a:ext cx="2765349" cy="747379"/>
            <a:chOff x="6995340" y="2195304"/>
            <a:chExt cx="1529952" cy="51030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B3E5509-89F4-42C3-95B9-3E2759DE9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03" r="70782"/>
            <a:stretch/>
          </p:blipFill>
          <p:spPr>
            <a:xfrm>
              <a:off x="6995340" y="2195304"/>
              <a:ext cx="1529952" cy="28107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D080676-63FA-4192-89AF-A75A87323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371" r="70795" b="-1"/>
            <a:stretch/>
          </p:blipFill>
          <p:spPr>
            <a:xfrm>
              <a:off x="6997847" y="2448819"/>
              <a:ext cx="1527444" cy="25679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4ACD4B4-51E7-49A6-9813-7D1E4BA3BBC4}"/>
              </a:ext>
            </a:extLst>
          </p:cNvPr>
          <p:cNvSpPr txBox="1"/>
          <p:nvPr/>
        </p:nvSpPr>
        <p:spPr>
          <a:xfrm>
            <a:off x="9857771" y="2434695"/>
            <a:ext cx="52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92729"/>
                </a:solidFill>
              </a:rPr>
              <a:t>...</a:t>
            </a:r>
            <a:endParaRPr lang="ko-KR" altLang="en-US" sz="2800" b="1" dirty="0">
              <a:solidFill>
                <a:srgbClr val="092729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747955-EEC2-4FE9-B820-221C0D598C55}"/>
              </a:ext>
            </a:extLst>
          </p:cNvPr>
          <p:cNvSpPr txBox="1"/>
          <p:nvPr/>
        </p:nvSpPr>
        <p:spPr>
          <a:xfrm>
            <a:off x="454532" y="622906"/>
            <a:ext cx="10873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판매량 데이터의 전처리는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 분류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데이터와 병합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날씨와 판매량의 상관계수 분석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최종 품목 선정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물품별 원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 인코딩 순으로 진행되었다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4B40E1-CD4C-462C-A6AA-82F6AFD4F8C1}"/>
              </a:ext>
            </a:extLst>
          </p:cNvPr>
          <p:cNvSpPr txBox="1"/>
          <p:nvPr/>
        </p:nvSpPr>
        <p:spPr>
          <a:xfrm>
            <a:off x="2447817" y="4516395"/>
            <a:ext cx="6821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전처리한 날씨 데이터와 판매량 데이터를 날짜 기준으로 병합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8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2" grpId="0"/>
      <p:bldP spid="38" grpId="0"/>
      <p:bldP spid="39" grpId="0"/>
      <p:bldP spid="43" grpId="0"/>
      <p:bldP spid="44" grpId="0" animBg="1"/>
      <p:bldP spid="48" grpId="0"/>
      <p:bldP spid="60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48833DAA-6EBE-4B9D-A167-7CFBA99AC9C8}"/>
              </a:ext>
            </a:extLst>
          </p:cNvPr>
          <p:cNvSpPr txBox="1"/>
          <p:nvPr/>
        </p:nvSpPr>
        <p:spPr>
          <a:xfrm>
            <a:off x="2401626" y="990280"/>
            <a:ext cx="5272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날씨와 연령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판매량 간의 </a:t>
            </a:r>
            <a:r>
              <a:rPr lang="ko-KR" altLang="en-US" sz="1600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상관계수 계산</a:t>
            </a:r>
            <a:endParaRPr lang="en-US" altLang="ko-KR" sz="1600" b="1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어떤 소비자 집단에서도</a:t>
            </a:r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0.3 </a:t>
            </a:r>
            <a:r>
              <a:rPr lang="ko-KR" altLang="en-US" sz="1400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이상의 수치를 가지지 않는</a:t>
            </a:r>
            <a:r>
              <a:rPr lang="en-US" altLang="ko-KR" sz="1400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품목 제외</a:t>
            </a:r>
            <a:r>
              <a:rPr lang="en-US" altLang="ko-KR" sz="1400" b="1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383</a:t>
            </a:r>
            <a:r>
              <a:rPr lang="ko-KR" altLang="en-US" sz="14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품목 중 </a:t>
            </a:r>
            <a:r>
              <a:rPr lang="en-US" altLang="ko-KR" sz="1400" b="1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126</a:t>
            </a:r>
            <a:r>
              <a:rPr lang="ko-KR" altLang="en-US" sz="1400" b="1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선정</a:t>
            </a:r>
            <a:endParaRPr lang="en-US" altLang="ko-KR" sz="1400" b="1" dirty="0">
              <a:solidFill>
                <a:srgbClr val="2E744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2AA3CA5-0FC0-4FF1-B6C0-E0F11436A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" r="73418" b="69363"/>
          <a:stretch/>
        </p:blipFill>
        <p:spPr>
          <a:xfrm>
            <a:off x="9154908" y="4431698"/>
            <a:ext cx="2652347" cy="16503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8ACAC5-4478-4404-A385-CC74A403D3C2}"/>
              </a:ext>
            </a:extLst>
          </p:cNvPr>
          <p:cNvSpPr txBox="1"/>
          <p:nvPr/>
        </p:nvSpPr>
        <p:spPr>
          <a:xfrm>
            <a:off x="863600" y="327968"/>
            <a:ext cx="50753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정의와 </a:t>
            </a:r>
            <a:r>
              <a:rPr lang="ko-KR" altLang="en-US" sz="1867" dirty="0" err="1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67" dirty="0">
                <a:solidFill>
                  <a:srgbClr val="BC9A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867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판매량 데이터 </a:t>
            </a:r>
            <a:r>
              <a:rPr lang="ko-KR" altLang="en-US" sz="1867" dirty="0" err="1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867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18A8AF-B9C2-406D-97E8-73FAE831D39E}"/>
              </a:ext>
            </a:extLst>
          </p:cNvPr>
          <p:cNvCxnSpPr/>
          <p:nvPr/>
        </p:nvCxnSpPr>
        <p:spPr>
          <a:xfrm>
            <a:off x="792188" y="279400"/>
            <a:ext cx="10790212" cy="0"/>
          </a:xfrm>
          <a:prstGeom prst="line">
            <a:avLst/>
          </a:prstGeom>
          <a:ln w="28575">
            <a:gradFill>
              <a:gsLst>
                <a:gs pos="39000">
                  <a:srgbClr val="092729"/>
                </a:gs>
                <a:gs pos="100000">
                  <a:srgbClr val="BC9A5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28FDDF26-97EF-4936-AB16-B6E3CF119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15" y="1778678"/>
            <a:ext cx="6098861" cy="485999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57A9E90-83BD-4718-9B36-D7CB16FB273E}"/>
              </a:ext>
            </a:extLst>
          </p:cNvPr>
          <p:cNvSpPr txBox="1"/>
          <p:nvPr/>
        </p:nvSpPr>
        <p:spPr>
          <a:xfrm>
            <a:off x="8922001" y="989579"/>
            <a:ext cx="4453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소분류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물품명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기준으로 </a:t>
            </a:r>
            <a:endParaRPr lang="en-US" altLang="ko-KR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원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 인코딩 </a:t>
            </a:r>
            <a:r>
              <a:rPr lang="en-US" altLang="ko-KR" sz="1600" dirty="0">
                <a:solidFill>
                  <a:srgbClr val="0927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2E744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9CD5E1B-B953-4FFC-B324-E45A740237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t="6441" r="88225"/>
          <a:stretch/>
        </p:blipFill>
        <p:spPr>
          <a:xfrm>
            <a:off x="9800313" y="1790270"/>
            <a:ext cx="1152795" cy="158092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8E7905-8224-4695-9ECA-3DDDA6DE0A61}"/>
              </a:ext>
            </a:extLst>
          </p:cNvPr>
          <p:cNvSpPr/>
          <p:nvPr/>
        </p:nvSpPr>
        <p:spPr>
          <a:xfrm>
            <a:off x="10574540" y="1790270"/>
            <a:ext cx="387899" cy="15537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3833905-20D3-4892-930C-83CFCE4D3245}"/>
              </a:ext>
            </a:extLst>
          </p:cNvPr>
          <p:cNvSpPr/>
          <p:nvPr/>
        </p:nvSpPr>
        <p:spPr>
          <a:xfrm>
            <a:off x="10007125" y="4415965"/>
            <a:ext cx="634481" cy="16660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BAFF9A-3742-4AA5-8C27-B956D1705254}"/>
              </a:ext>
            </a:extLst>
          </p:cNvPr>
          <p:cNvSpPr txBox="1"/>
          <p:nvPr/>
        </p:nvSpPr>
        <p:spPr>
          <a:xfrm>
            <a:off x="454532" y="622906"/>
            <a:ext cx="10873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판매량 데이터의 전처리는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 분류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3)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데이터와 병합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4)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날씨와 판매량의 상관계수 분석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최종 품목 선정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 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물품별 원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핫 인코딩 순으로 진행되었다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8BB2342-9FF0-406D-A6E0-110EE84BFFB1}"/>
              </a:ext>
            </a:extLst>
          </p:cNvPr>
          <p:cNvSpPr/>
          <p:nvPr/>
        </p:nvSpPr>
        <p:spPr>
          <a:xfrm>
            <a:off x="330521" y="5946035"/>
            <a:ext cx="1932290" cy="632565"/>
          </a:xfrm>
          <a:prstGeom prst="roundRect">
            <a:avLst>
              <a:gd name="adj" fmla="val 0"/>
            </a:avLst>
          </a:prstGeom>
          <a:solidFill>
            <a:srgbClr val="006600"/>
          </a:solidFill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소분류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 Hot Encoding</a:t>
            </a:r>
            <a:endParaRPr lang="ko-KR" altLang="en-US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500DA3-A7D6-4A55-815B-5D57983F4273}"/>
              </a:ext>
            </a:extLst>
          </p:cNvPr>
          <p:cNvCxnSpPr>
            <a:cxnSpLocks/>
          </p:cNvCxnSpPr>
          <p:nvPr/>
        </p:nvCxnSpPr>
        <p:spPr>
          <a:xfrm>
            <a:off x="1321433" y="2787695"/>
            <a:ext cx="0" cy="363783"/>
          </a:xfrm>
          <a:prstGeom prst="straightConnector1">
            <a:avLst/>
          </a:prstGeom>
          <a:ln w="57150">
            <a:solidFill>
              <a:srgbClr val="0927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7D0C6D8-15AF-4F14-8FED-C71F20566B28}"/>
              </a:ext>
            </a:extLst>
          </p:cNvPr>
          <p:cNvSpPr/>
          <p:nvPr/>
        </p:nvSpPr>
        <p:spPr>
          <a:xfrm>
            <a:off x="344563" y="1026317"/>
            <a:ext cx="1932470" cy="1686487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C4A23CD-FD07-42C1-B02C-7EB63E3FD31A}"/>
              </a:ext>
            </a:extLst>
          </p:cNvPr>
          <p:cNvSpPr/>
          <p:nvPr/>
        </p:nvSpPr>
        <p:spPr>
          <a:xfrm>
            <a:off x="448759" y="1205467"/>
            <a:ext cx="1743801" cy="37935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연령</a:t>
            </a:r>
            <a:r>
              <a:rPr lang="en-US" altLang="ko-KR" sz="1400" spc="-1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1400" spc="-1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성별 데이터 분류</a:t>
            </a:r>
            <a:endParaRPr lang="en-US" altLang="ko-KR" sz="1400" spc="-1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185A6C8-338C-4B9F-972A-25B6C3EF6855}"/>
              </a:ext>
            </a:extLst>
          </p:cNvPr>
          <p:cNvSpPr/>
          <p:nvPr/>
        </p:nvSpPr>
        <p:spPr>
          <a:xfrm>
            <a:off x="448759" y="1670041"/>
            <a:ext cx="1743801" cy="37935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E71C184-FFED-4EB5-99F3-AB6402B9B709}"/>
              </a:ext>
            </a:extLst>
          </p:cNvPr>
          <p:cNvSpPr/>
          <p:nvPr/>
        </p:nvSpPr>
        <p:spPr>
          <a:xfrm>
            <a:off x="448759" y="2130895"/>
            <a:ext cx="1743801" cy="3957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 데이터와 병합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3345B61-5707-46B2-A14B-3B9F432397D3}"/>
              </a:ext>
            </a:extLst>
          </p:cNvPr>
          <p:cNvSpPr/>
          <p:nvPr/>
        </p:nvSpPr>
        <p:spPr>
          <a:xfrm>
            <a:off x="330590" y="5547518"/>
            <a:ext cx="1922654" cy="368934"/>
          </a:xfrm>
          <a:prstGeom prst="roundRect">
            <a:avLst/>
          </a:prstGeom>
          <a:solidFill>
            <a:srgbClr val="E7EBEC"/>
          </a:solidFill>
          <a:ln>
            <a:solidFill>
              <a:srgbClr val="E7EB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판매량 데이터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A67F67E-5C95-40F6-9216-EC3ABEDBE9B0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 flipH="1">
            <a:off x="10324366" y="3343971"/>
            <a:ext cx="444124" cy="107199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2C3857-4612-40E5-8F98-A240CBCECEEC}"/>
              </a:ext>
            </a:extLst>
          </p:cNvPr>
          <p:cNvSpPr/>
          <p:nvPr/>
        </p:nvSpPr>
        <p:spPr>
          <a:xfrm>
            <a:off x="7938252" y="2373274"/>
            <a:ext cx="825061" cy="2595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0927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D2FD5C6-FD11-4BB6-83BC-EAE145DC0745}"/>
              </a:ext>
            </a:extLst>
          </p:cNvPr>
          <p:cNvGrpSpPr/>
          <p:nvPr/>
        </p:nvGrpSpPr>
        <p:grpSpPr>
          <a:xfrm>
            <a:off x="8083635" y="2712804"/>
            <a:ext cx="771987" cy="3910510"/>
            <a:chOff x="7933122" y="1690269"/>
            <a:chExt cx="771987" cy="391051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795A744-E22B-439A-8536-10109B382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3122" y="1690269"/>
              <a:ext cx="523875" cy="2171700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88C0164-EC48-4624-93BE-412BE16EDC58}"/>
                </a:ext>
              </a:extLst>
            </p:cNvPr>
            <p:cNvGrpSpPr/>
            <p:nvPr/>
          </p:nvGrpSpPr>
          <p:grpSpPr>
            <a:xfrm>
              <a:off x="8089226" y="2796439"/>
              <a:ext cx="615883" cy="2804340"/>
              <a:chOff x="8129866" y="2796439"/>
              <a:chExt cx="615883" cy="280434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CD958B2-6907-4B25-BED4-3F671B4C88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274" t="42849"/>
              <a:stretch/>
            </p:blipFill>
            <p:spPr>
              <a:xfrm>
                <a:off x="8343447" y="2847065"/>
                <a:ext cx="287856" cy="2753714"/>
              </a:xfrm>
              <a:prstGeom prst="rect">
                <a:avLst/>
              </a:prstGeom>
            </p:spPr>
          </p:pic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152867A-D8A5-4CE1-AD49-5455772101C4}"/>
                  </a:ext>
                </a:extLst>
              </p:cNvPr>
              <p:cNvGrpSpPr/>
              <p:nvPr/>
            </p:nvGrpSpPr>
            <p:grpSpPr>
              <a:xfrm>
                <a:off x="8129866" y="2796439"/>
                <a:ext cx="615883" cy="1048957"/>
                <a:chOff x="8150186" y="2796439"/>
                <a:chExt cx="615883" cy="1048957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A5B445A-876C-4A07-AF38-658B24AFBBC6}"/>
                    </a:ext>
                  </a:extLst>
                </p:cNvPr>
                <p:cNvSpPr txBox="1"/>
                <p:nvPr/>
              </p:nvSpPr>
              <p:spPr>
                <a:xfrm>
                  <a:off x="8150186" y="3036662"/>
                  <a:ext cx="6158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-</a:t>
                  </a:r>
                  <a:endParaRPr lang="ko-KR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9087F1E-2E87-4562-8D04-EBA5306CB623}"/>
                    </a:ext>
                  </a:extLst>
                </p:cNvPr>
                <p:cNvSpPr txBox="1"/>
                <p:nvPr/>
              </p:nvSpPr>
              <p:spPr>
                <a:xfrm>
                  <a:off x="8150186" y="3264215"/>
                  <a:ext cx="6158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-</a:t>
                  </a:r>
                  <a:endParaRPr lang="ko-KR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00257A7-CDE9-4AA2-96B4-59E78CECE176}"/>
                    </a:ext>
                  </a:extLst>
                </p:cNvPr>
                <p:cNvSpPr txBox="1"/>
                <p:nvPr/>
              </p:nvSpPr>
              <p:spPr>
                <a:xfrm>
                  <a:off x="8150186" y="3506842"/>
                  <a:ext cx="6158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-</a:t>
                  </a:r>
                  <a:endParaRPr lang="ko-KR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E01AC06-015A-4B18-9D46-8E23D569198E}"/>
                    </a:ext>
                  </a:extLst>
                </p:cNvPr>
                <p:cNvSpPr txBox="1"/>
                <p:nvPr/>
              </p:nvSpPr>
              <p:spPr>
                <a:xfrm>
                  <a:off x="8150186" y="2796439"/>
                  <a:ext cx="6158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-</a:t>
                  </a:r>
                  <a:endParaRPr lang="ko-KR" alt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132B3C4-3436-47D7-AC97-8AE0F780CE67}"/>
              </a:ext>
            </a:extLst>
          </p:cNvPr>
          <p:cNvCxnSpPr>
            <a:cxnSpLocks/>
          </p:cNvCxnSpPr>
          <p:nvPr/>
        </p:nvCxnSpPr>
        <p:spPr>
          <a:xfrm>
            <a:off x="1307125" y="5093641"/>
            <a:ext cx="0" cy="36378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1268A0A-4483-4073-AC39-678B8A9701A1}"/>
              </a:ext>
            </a:extLst>
          </p:cNvPr>
          <p:cNvGrpSpPr/>
          <p:nvPr/>
        </p:nvGrpSpPr>
        <p:grpSpPr>
          <a:xfrm>
            <a:off x="343371" y="3223057"/>
            <a:ext cx="1939104" cy="1784674"/>
            <a:chOff x="118691" y="3256132"/>
            <a:chExt cx="2173032" cy="1784674"/>
          </a:xfrm>
          <a:solidFill>
            <a:srgbClr val="006600"/>
          </a:solidFill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A570F4F-36D2-4F51-891E-2D559AF34C64}"/>
                </a:ext>
              </a:extLst>
            </p:cNvPr>
            <p:cNvSpPr/>
            <p:nvPr/>
          </p:nvSpPr>
          <p:spPr>
            <a:xfrm>
              <a:off x="118691" y="3256132"/>
              <a:ext cx="2173032" cy="1784674"/>
            </a:xfrm>
            <a:prstGeom prst="roundRect">
              <a:avLst>
                <a:gd name="adj" fmla="val 0"/>
              </a:avLst>
            </a:prstGeom>
            <a:grpFill/>
            <a:ln w="381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C4AA659-27FB-403C-B9A3-3728F3932439}"/>
                </a:ext>
              </a:extLst>
            </p:cNvPr>
            <p:cNvSpPr/>
            <p:nvPr/>
          </p:nvSpPr>
          <p:spPr>
            <a:xfrm>
              <a:off x="232965" y="3395157"/>
              <a:ext cx="1964948" cy="68428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상품과 날씨 간의</a:t>
              </a:r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상관계수 분석</a:t>
              </a:r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1A84C203-CF2B-4D95-A734-2F6B88CC174D}"/>
                </a:ext>
              </a:extLst>
            </p:cNvPr>
            <p:cNvSpPr/>
            <p:nvPr/>
          </p:nvSpPr>
          <p:spPr>
            <a:xfrm>
              <a:off x="232965" y="4203485"/>
              <a:ext cx="1954168" cy="65847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상관계수가 </a:t>
              </a:r>
              <a:endParaRPr lang="en-US" altLang="ko-KR" sz="1400" dirty="0">
                <a:solidFill>
                  <a:srgbClr val="09272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spc="-15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0.3 </a:t>
              </a:r>
              <a:r>
                <a:rPr lang="ko-KR" altLang="en-US" sz="1400" spc="-150" dirty="0">
                  <a:solidFill>
                    <a:srgbClr val="09272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이상인 품목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4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67" grpId="0"/>
      <p:bldP spid="75" grpId="0" animBg="1"/>
      <p:bldP spid="7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D0D8DA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 sz="1600" dirty="0">
            <a:solidFill>
              <a:srgbClr val="092729"/>
            </a:solidFill>
            <a:latin typeface="나눔스퀘어 Bold" panose="020B0600000101010101" pitchFamily="50" charset="-127"/>
            <a:ea typeface="나눔스퀘어 Bold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3971</Words>
  <Application>Microsoft Office PowerPoint</Application>
  <PresentationFormat>와이드스크린</PresentationFormat>
  <Paragraphs>903</Paragraphs>
  <Slides>30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나눔스퀘어 Bold</vt:lpstr>
      <vt:lpstr>나눔스퀘어_ac Bold</vt:lpstr>
      <vt:lpstr>나눔스퀘어 ExtraBold</vt:lpstr>
      <vt:lpstr>맑은 고딕</vt:lpstr>
      <vt:lpstr>나눔스퀘어</vt:lpstr>
      <vt:lpstr>Arial</vt:lpstr>
      <vt:lpstr>Wingdings</vt:lpstr>
      <vt:lpstr>나눔스퀘어_ac</vt:lpstr>
      <vt:lpstr>Abril Display EB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Stage2. 성별+연령별+날씨별 맞춤형 광고 제작 </vt:lpstr>
      <vt:lpstr>Stage2. 성별+연령별+날씨별 맞춤형 광고 제작 </vt:lpstr>
      <vt:lpstr>PowerPoint 프레젠테이션</vt:lpstr>
      <vt:lpstr>PowerPoint 프레젠테이션</vt:lpstr>
      <vt:lpstr>PowerPoint 프레젠테이션</vt:lpstr>
      <vt:lpstr>맞춤형 광고 게시 예산안 결정 과정</vt:lpstr>
      <vt:lpstr>PowerPoint 프레젠테이션</vt:lpstr>
      <vt:lpstr>맞춤형 광고 게시 예산안 결정 과정</vt:lpstr>
      <vt:lpstr>맞춤형 광고 게시 예산안 결정 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장예서(호크마교양대학행정실)</dc:creator>
  <cp:lastModifiedBy>이다솔</cp:lastModifiedBy>
  <cp:revision>43</cp:revision>
  <cp:lastPrinted>2021-07-24T18:04:30Z</cp:lastPrinted>
  <dcterms:created xsi:type="dcterms:W3CDTF">2021-07-24T17:39:16Z</dcterms:created>
  <dcterms:modified xsi:type="dcterms:W3CDTF">2021-08-13T03:22:52Z</dcterms:modified>
</cp:coreProperties>
</file>